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0" r:id="rId2"/>
    <p:sldId id="287" r:id="rId3"/>
    <p:sldId id="257" r:id="rId4"/>
    <p:sldId id="258" r:id="rId5"/>
    <p:sldId id="289" r:id="rId6"/>
    <p:sldId id="290" r:id="rId7"/>
    <p:sldId id="291" r:id="rId8"/>
    <p:sldId id="259" r:id="rId9"/>
    <p:sldId id="260" r:id="rId10"/>
    <p:sldId id="261" r:id="rId11"/>
    <p:sldId id="295" r:id="rId12"/>
    <p:sldId id="262" r:id="rId13"/>
    <p:sldId id="272" r:id="rId14"/>
    <p:sldId id="293" r:id="rId15"/>
    <p:sldId id="274" r:id="rId16"/>
    <p:sldId id="275" r:id="rId17"/>
    <p:sldId id="277" r:id="rId18"/>
    <p:sldId id="278" r:id="rId19"/>
    <p:sldId id="279" r:id="rId20"/>
    <p:sldId id="280" r:id="rId21"/>
    <p:sldId id="281" r:id="rId22"/>
    <p:sldId id="282" r:id="rId23"/>
    <p:sldId id="283" r:id="rId24"/>
    <p:sldId id="285" r:id="rId25"/>
    <p:sldId id="271" r:id="rId26"/>
    <p:sldId id="292" r:id="rId27"/>
    <p:sldId id="265" r:id="rId28"/>
    <p:sldId id="266" r:id="rId29"/>
    <p:sldId id="323" r:id="rId30"/>
    <p:sldId id="322" r:id="rId31"/>
    <p:sldId id="324" r:id="rId32"/>
    <p:sldId id="325" r:id="rId33"/>
    <p:sldId id="319" r:id="rId3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jell Lennartsson" initials="KL"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6" autoAdjust="0"/>
    <p:restoredTop sz="94729" autoAdjust="0"/>
  </p:normalViewPr>
  <p:slideViewPr>
    <p:cSldViewPr>
      <p:cViewPr varScale="1">
        <p:scale>
          <a:sx n="82" d="100"/>
          <a:sy n="82" d="100"/>
        </p:scale>
        <p:origin x="586"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22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egistreringsstatistik\Registreringsstatistik%20Norden\Registreringar%20Norden%20fr%201990%20-.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egistreringsstatistik\Registreringsstatistik%20Norden\Registreringar%20Norden%20fr%201990%20-.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Kjell\Clixton%20F&#246;rs&#228;ljning%20Dropbox\Kjell%20Lennartsson\Svenska%20J&#228;mthundklubben\Avelskommitt&#233;n\RAS\Statistik%20RAS\2020\Utv&#228;rdering%20HD%20ED.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Kjell\Clixton%20F&#246;rs&#228;ljning%20Dropbox\Kjell%20Lennartsson\Svenska%20J&#228;mthundklubben\Avelskommitt&#233;n\RAS\Statistik%20RAS\2020\Utv&#228;rdering%20HD%20ED.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Kjell\Clixton%20F&#246;rs&#228;ljning%20Dropbox\Kjell%20Lennartsson\Svenska%20J&#228;mthundklubben\Avelskommitt&#233;n\RAS\Statistik%20RAS\2020\Utv&#228;rdering%20HD%20ED.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Kjell\Clixton%20F&#246;rs&#228;ljning%20Dropbox\Kjell%20Lennartsson\Svenska%20J&#228;mthundklubben\Avelskommitt&#233;n\RAS\Statistik%20RAS\2021\&#214;gonstatistik.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Kjell\Clixton%20F&#246;rs&#228;ljning%20Dropbox\Kjell%20Lennartsson\Svenska%20J&#228;mthundklubben\Avelskommitt&#233;n\RAS\Statistik%20RAS\2021\&#214;gonstatistik.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Kjell\Clixton%20F&#246;rs&#228;ljning%20Dropbox\Kjell%20Lennartsson\Svenska%20J&#228;mthundklubben\Avelskommitt&#233;n\RAS\Statistik%20RAS\2021\&#214;gonstatistik.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egistreringsstatistik\Registreringsstatistik%20Norden\Registreringar%20Norden%20fr%201990%20-.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egistreringsstatistik\Registreringsstatistik%20Norden\Registreringar%20Norden%20fr%201990%20-.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egistreringsstatistik\Registreringsstatistik%20Norden\Registreringar%20Norden%20fr%201990%20-.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egistreringsstatistik\Registreringsstatistik%20Norden\Registreringar%20Norden%20fr%201990%20-.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Kjell\Clixton%20F&#246;rs&#228;ljning%20Dropbox\Kjell%20Lennartsson\Svenska%20J&#228;mthundklubben\Avelskommitt&#233;n\Registreringsstatistik\S&#196;Ks%20raser\Registreringstatistik%202020.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jell\Clixton%20F&#246;rs&#228;ljning%20Dropbox\Kjell%20Lennartsson\Svenska%20J&#228;mthundklubben\Avelskommitt&#233;n\RAS\Inavelstrend\Inavelstrend%20Diagram.xlsx" TargetMode="Externa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jell\Clixton%20F&#246;rs&#228;ljning%20Dropbox\Kjell%20Lennartsson\Svenska%20J&#228;mthundklubben\Avelskommitt&#233;n\RAS\Utv%20RAS\2022\J&#228;mte%20Inf&#246;r%20RasdataDokumentet_Per2023.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sv-SE"/>
              <a:t>Registreringar Sverige</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numRef>
              <c:f>'reg stat Jämthund Norden'!$M$62:$X$62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'reg stat Jämthund Norden'!$M$67:$X$67</c:f>
              <c:numCache>
                <c:formatCode>#,##0</c:formatCode>
                <c:ptCount val="12"/>
                <c:pt idx="0">
                  <c:v>1685</c:v>
                </c:pt>
                <c:pt idx="1">
                  <c:v>1742</c:v>
                </c:pt>
                <c:pt idx="2">
                  <c:v>1935</c:v>
                </c:pt>
                <c:pt idx="3">
                  <c:v>2135</c:v>
                </c:pt>
                <c:pt idx="4">
                  <c:v>1851</c:v>
                </c:pt>
                <c:pt idx="5">
                  <c:v>1713</c:v>
                </c:pt>
                <c:pt idx="6">
                  <c:v>1793</c:v>
                </c:pt>
                <c:pt idx="7">
                  <c:v>1579</c:v>
                </c:pt>
                <c:pt idx="8">
                  <c:v>1684</c:v>
                </c:pt>
                <c:pt idx="9">
                  <c:v>1466</c:v>
                </c:pt>
                <c:pt idx="10">
                  <c:v>1952</c:v>
                </c:pt>
                <c:pt idx="11">
                  <c:v>1519</c:v>
                </c:pt>
              </c:numCache>
            </c:numRef>
          </c:val>
          <c:extLst>
            <c:ext xmlns:c16="http://schemas.microsoft.com/office/drawing/2014/chart" uri="{C3380CC4-5D6E-409C-BE32-E72D297353CC}">
              <c16:uniqueId val="{00000000-3107-406E-8788-F3FCF30217EE}"/>
            </c:ext>
          </c:extLst>
        </c:ser>
        <c:dLbls>
          <c:showLegendKey val="0"/>
          <c:showVal val="0"/>
          <c:showCatName val="0"/>
          <c:showSerName val="0"/>
          <c:showPercent val="0"/>
          <c:showBubbleSize val="0"/>
        </c:dLbls>
        <c:gapWidth val="150"/>
        <c:shape val="box"/>
        <c:axId val="830599215"/>
        <c:axId val="1"/>
        <c:axId val="0"/>
      </c:bar3DChart>
      <c:catAx>
        <c:axId val="830599215"/>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1"/>
        <c:crosses val="autoZero"/>
        <c:auto val="1"/>
        <c:lblAlgn val="ctr"/>
        <c:lblOffset val="100"/>
        <c:noMultiLvlLbl val="0"/>
      </c:catAx>
      <c:valAx>
        <c:axId val="1"/>
        <c:scaling>
          <c:orientation val="minMax"/>
        </c:scaling>
        <c:delete val="0"/>
        <c:axPos val="l"/>
        <c:majorGridlines/>
        <c:numFmt formatCode="#,##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830599215"/>
        <c:crosses val="autoZero"/>
        <c:crossBetween val="between"/>
      </c:valAx>
      <c:spPr>
        <a:noFill/>
        <a:ln w="25400">
          <a:noFill/>
        </a:ln>
      </c:spPr>
    </c:plotArea>
    <c:plotVisOnly val="1"/>
    <c:dispBlanksAs val="gap"/>
    <c:showDLblsOverMax val="0"/>
  </c:chart>
  <c:spPr>
    <a:solidFill>
      <a:schemeClr val="accent3">
        <a:lumMod val="60000"/>
        <a:lumOff val="40000"/>
      </a:schemeClr>
    </a:solidFill>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Medelpoäng prisprov ettåringar </a:t>
            </a:r>
          </a:p>
        </c:rich>
      </c:tx>
      <c:layout>
        <c:manualLayout>
          <c:xMode val="edge"/>
          <c:yMode val="edge"/>
          <c:x val="0.18163736382267287"/>
          <c:y val="4.1198501872659173E-2"/>
        </c:manualLayout>
      </c:layout>
      <c:overlay val="0"/>
    </c:title>
    <c:autoTitleDeleted val="0"/>
    <c:plotArea>
      <c:layout>
        <c:manualLayout>
          <c:layoutTarget val="inner"/>
          <c:xMode val="edge"/>
          <c:yMode val="edge"/>
          <c:x val="0.11512293839982331"/>
          <c:y val="0.16603152506489174"/>
          <c:w val="0.67624056636837304"/>
          <c:h val="0.71309580777540926"/>
        </c:manualLayout>
      </c:layout>
      <c:barChart>
        <c:barDir val="col"/>
        <c:grouping val="clustered"/>
        <c:varyColors val="0"/>
        <c:ser>
          <c:idx val="0"/>
          <c:order val="0"/>
          <c:tx>
            <c:v>Provtyp 1</c:v>
          </c:tx>
          <c:invertIfNegative val="0"/>
          <c:cat>
            <c:numRef>
              <c:f>(Ettåringar_Medel_Prisprov!$C$3:$C$16,Ettåringar_Medel_Prisprov!$G$4,Ettåringar_Medel_Prisprov!$G$5,Ettåringar_Medel_Prisprov!$G$6,Ettåringar_Medel_Prisprov!$G$7,Ettåringar_Medel_Prisprov!$G$8,Ettåringar_Medel_Prisprov!$G$12,Ettåringar_Medel_Prisprov!$G$13)</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(Ettåringar_Medel_Prisprov!$D$3:$D$16,Ettåringar_Medel_Prisprov!$J$4:$J$8,Ettåringar_Medel_Prisprov!$J$12:$J$13)</c:f>
              <c:numCache>
                <c:formatCode>General</c:formatCode>
                <c:ptCount val="21"/>
                <c:pt idx="0">
                  <c:v>72.109756097560904</c:v>
                </c:pt>
                <c:pt idx="1">
                  <c:v>71.267241379310306</c:v>
                </c:pt>
                <c:pt idx="2">
                  <c:v>73.621428571428496</c:v>
                </c:pt>
                <c:pt idx="3">
                  <c:v>72.723076923076903</c:v>
                </c:pt>
                <c:pt idx="4">
                  <c:v>71.785310734463195</c:v>
                </c:pt>
                <c:pt idx="5">
                  <c:v>72.150462962962905</c:v>
                </c:pt>
                <c:pt idx="6">
                  <c:v>72.796391752577307</c:v>
                </c:pt>
                <c:pt idx="7">
                  <c:v>72.862962962962897</c:v>
                </c:pt>
                <c:pt idx="8">
                  <c:v>73.705621301775096</c:v>
                </c:pt>
                <c:pt idx="9">
                  <c:v>74.477663230240495</c:v>
                </c:pt>
                <c:pt idx="10">
                  <c:v>74.257042253521107</c:v>
                </c:pt>
                <c:pt idx="11">
                  <c:v>74.295546558704402</c:v>
                </c:pt>
                <c:pt idx="12">
                  <c:v>73.1362637362637</c:v>
                </c:pt>
                <c:pt idx="13">
                  <c:v>73.863749999999996</c:v>
                </c:pt>
              </c:numCache>
            </c:numRef>
          </c:val>
          <c:extLst>
            <c:ext xmlns:c16="http://schemas.microsoft.com/office/drawing/2014/chart" uri="{C3380CC4-5D6E-409C-BE32-E72D297353CC}">
              <c16:uniqueId val="{00000000-2AAC-4C56-969C-C9764F62870F}"/>
            </c:ext>
          </c:extLst>
        </c:ser>
        <c:ser>
          <c:idx val="1"/>
          <c:order val="1"/>
          <c:tx>
            <c:v>Provtyp 2</c:v>
          </c:tx>
          <c:invertIfNegative val="0"/>
          <c:cat>
            <c:numRef>
              <c:f>(Ettåringar_Medel_Prisprov!$C$3:$C$16,Ettåringar_Medel_Prisprov!$G$4,Ettåringar_Medel_Prisprov!$G$5,Ettåringar_Medel_Prisprov!$G$6,Ettåringar_Medel_Prisprov!$G$7,Ettåringar_Medel_Prisprov!$G$8,Ettåringar_Medel_Prisprov!$G$12,Ettåringar_Medel_Prisprov!$G$13)</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(Ettåringar_Medel_Prisprov!$K$3:$K$16,Ettåringar_Medel_Prisprov!$H$4:$H$8,Ettåringar_Medel_Prisprov!$J$12:$J$13)</c:f>
              <c:numCache>
                <c:formatCode>General</c:formatCode>
                <c:ptCount val="21"/>
                <c:pt idx="14">
                  <c:v>71.892045454545396</c:v>
                </c:pt>
                <c:pt idx="15">
                  <c:v>71.952522255192804</c:v>
                </c:pt>
                <c:pt idx="16">
                  <c:v>71.640056022408899</c:v>
                </c:pt>
                <c:pt idx="17">
                  <c:v>71.843091334894595</c:v>
                </c:pt>
                <c:pt idx="18">
                  <c:v>71.413793103448199</c:v>
                </c:pt>
              </c:numCache>
            </c:numRef>
          </c:val>
          <c:extLst>
            <c:ext xmlns:c16="http://schemas.microsoft.com/office/drawing/2014/chart" uri="{C3380CC4-5D6E-409C-BE32-E72D297353CC}">
              <c16:uniqueId val="{00000001-2AAC-4C56-969C-C9764F62870F}"/>
            </c:ext>
          </c:extLst>
        </c:ser>
        <c:ser>
          <c:idx val="2"/>
          <c:order val="2"/>
          <c:tx>
            <c:v>Provtyp 3</c:v>
          </c:tx>
          <c:invertIfNegative val="0"/>
          <c:cat>
            <c:numRef>
              <c:f>(Ettåringar_Medel_Prisprov!$C$3:$C$16,Ettåringar_Medel_Prisprov!$G$4,Ettåringar_Medel_Prisprov!$G$5,Ettåringar_Medel_Prisprov!$G$6,Ettåringar_Medel_Prisprov!$G$7,Ettåringar_Medel_Prisprov!$G$8,Ettåringar_Medel_Prisprov!$G$12,Ettåringar_Medel_Prisprov!$G$13)</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(Ettåringar_Medel_Prisprov!$K$3:$K$16,Ettåringar_Medel_Prisprov!$J$4:$J$8,Ettåringar_Medel_Prisprov!$H$12:$H$13)</c:f>
              <c:numCache>
                <c:formatCode>General</c:formatCode>
                <c:ptCount val="21"/>
                <c:pt idx="19">
                  <c:v>73.733082706766893</c:v>
                </c:pt>
              </c:numCache>
            </c:numRef>
          </c:val>
          <c:extLst>
            <c:ext xmlns:c16="http://schemas.microsoft.com/office/drawing/2014/chart" uri="{C3380CC4-5D6E-409C-BE32-E72D297353CC}">
              <c16:uniqueId val="{00000002-2AAC-4C56-969C-C9764F62870F}"/>
            </c:ext>
          </c:extLst>
        </c:ser>
        <c:dLbls>
          <c:showLegendKey val="0"/>
          <c:showVal val="0"/>
          <c:showCatName val="0"/>
          <c:showSerName val="0"/>
          <c:showPercent val="0"/>
          <c:showBubbleSize val="0"/>
        </c:dLbls>
        <c:gapWidth val="150"/>
        <c:axId val="199622656"/>
        <c:axId val="199624192"/>
      </c:barChart>
      <c:catAx>
        <c:axId val="199622656"/>
        <c:scaling>
          <c:orientation val="minMax"/>
        </c:scaling>
        <c:delete val="0"/>
        <c:axPos val="b"/>
        <c:numFmt formatCode="General" sourceLinked="1"/>
        <c:majorTickMark val="none"/>
        <c:minorTickMark val="none"/>
        <c:tickLblPos val="nextTo"/>
        <c:crossAx val="199624192"/>
        <c:crosses val="autoZero"/>
        <c:auto val="1"/>
        <c:lblAlgn val="ctr"/>
        <c:lblOffset val="100"/>
        <c:noMultiLvlLbl val="0"/>
      </c:catAx>
      <c:valAx>
        <c:axId val="199624192"/>
        <c:scaling>
          <c:orientation val="minMax"/>
        </c:scaling>
        <c:delete val="0"/>
        <c:axPos val="l"/>
        <c:majorGridlines/>
        <c:title>
          <c:tx>
            <c:rich>
              <a:bodyPr/>
              <a:lstStyle/>
              <a:p>
                <a:pPr>
                  <a:defRPr/>
                </a:pPr>
                <a:r>
                  <a:rPr lang="en-US"/>
                  <a:t>Poäng</a:t>
                </a:r>
              </a:p>
            </c:rich>
          </c:tx>
          <c:overlay val="0"/>
        </c:title>
        <c:numFmt formatCode="General" sourceLinked="1"/>
        <c:majorTickMark val="none"/>
        <c:minorTickMark val="none"/>
        <c:tickLblPos val="nextTo"/>
        <c:crossAx val="199622656"/>
        <c:crosses val="autoZero"/>
        <c:crossBetween val="between"/>
      </c:valAx>
      <c:spPr>
        <a:solidFill>
          <a:schemeClr val="accent3">
            <a:lumMod val="60000"/>
            <a:lumOff val="40000"/>
          </a:schemeClr>
        </a:solidFill>
      </c:spPr>
    </c:plotArea>
    <c:legend>
      <c:legendPos val="r"/>
      <c:overlay val="0"/>
    </c:legend>
    <c:plotVisOnly val="1"/>
    <c:dispBlanksAs val="gap"/>
    <c:showDLblsOverMax val="0"/>
  </c:chart>
  <c:spPr>
    <a:solidFill>
      <a:schemeClr val="accent3">
        <a:lumMod val="60000"/>
        <a:lumOff val="40000"/>
      </a:schemeClr>
    </a:solidFill>
  </c:sp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8470106832736172"/>
          <c:y val="4.0816326530612242E-2"/>
        </c:manualLayout>
      </c:layout>
      <c:overlay val="0"/>
    </c:title>
    <c:autoTitleDeleted val="0"/>
    <c:plotArea>
      <c:layout>
        <c:manualLayout>
          <c:layoutTarget val="inner"/>
          <c:xMode val="edge"/>
          <c:yMode val="edge"/>
          <c:x val="7.0602968350929232E-2"/>
          <c:y val="0.17345331833520808"/>
          <c:w val="0.80071030515124997"/>
          <c:h val="0.62099647286209569"/>
        </c:manualLayout>
      </c:layout>
      <c:lineChart>
        <c:grouping val="standard"/>
        <c:varyColors val="0"/>
        <c:ser>
          <c:idx val="0"/>
          <c:order val="0"/>
          <c:tx>
            <c:strRef>
              <c:f>'NY Ettåringar_Medel_Moment'!$A$2</c:f>
              <c:strCache>
                <c:ptCount val="1"/>
                <c:pt idx="0">
                  <c:v>SÖK Moment1</c:v>
                </c:pt>
              </c:strCache>
            </c:strRef>
          </c:tx>
          <c:marker>
            <c:symbol val="none"/>
          </c:marker>
          <c:trendline>
            <c:trendlineType val="linear"/>
            <c:dispRSqr val="0"/>
            <c:dispEq val="0"/>
          </c:trendline>
          <c:cat>
            <c:numRef>
              <c:f>('NY Ettåringar_Medel_Moment'!$C$3:$C$12,'NY Ettåringar_Medel_Moment'!$C$14,'NY Ettåringar_Medel_Moment'!$C$15,'NY Ettåringar_Medel_Moment'!$C$16,'NY Ettåringar_Medel_Moment'!$C$17,'NY Ettåringar_Medel_Moment'!$C$18,'NY Ettåringar_Medel_Moment'!$C$20,'NY Ettåringar_Medel_Moment'!$C$21)</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('NY Ettåringar_Medel_Moment'!$D$3:$D$12,'NY Ettåringar_Medel_Moment'!$D$14,'NY Ettåringar_Medel_Moment'!$D$15:$D$18,'NY Ettåringar_Medel_Moment'!$D$20,'NY Ettåringar_Medel_Moment'!$D$21)</c:f>
              <c:numCache>
                <c:formatCode>General</c:formatCode>
                <c:ptCount val="17"/>
                <c:pt idx="0">
                  <c:v>6.48</c:v>
                </c:pt>
                <c:pt idx="1">
                  <c:v>6.47</c:v>
                </c:pt>
                <c:pt idx="2">
                  <c:v>6.52</c:v>
                </c:pt>
                <c:pt idx="3">
                  <c:v>6.63</c:v>
                </c:pt>
                <c:pt idx="4">
                  <c:v>6.57</c:v>
                </c:pt>
                <c:pt idx="5">
                  <c:v>6.62</c:v>
                </c:pt>
                <c:pt idx="6">
                  <c:v>6.76</c:v>
                </c:pt>
                <c:pt idx="7">
                  <c:v>6.61</c:v>
                </c:pt>
                <c:pt idx="8">
                  <c:v>6.65</c:v>
                </c:pt>
                <c:pt idx="9">
                  <c:v>6.56</c:v>
                </c:pt>
                <c:pt idx="10">
                  <c:v>6.74</c:v>
                </c:pt>
                <c:pt idx="11">
                  <c:v>6.11</c:v>
                </c:pt>
                <c:pt idx="12">
                  <c:v>6.17</c:v>
                </c:pt>
                <c:pt idx="13">
                  <c:v>6.09</c:v>
                </c:pt>
                <c:pt idx="14">
                  <c:v>6.09</c:v>
                </c:pt>
                <c:pt idx="15">
                  <c:v>6.16</c:v>
                </c:pt>
                <c:pt idx="16">
                  <c:v>6.07</c:v>
                </c:pt>
              </c:numCache>
            </c:numRef>
          </c:val>
          <c:smooth val="0"/>
          <c:extLst>
            <c:ext xmlns:c16="http://schemas.microsoft.com/office/drawing/2014/chart" uri="{C3380CC4-5D6E-409C-BE32-E72D297353CC}">
              <c16:uniqueId val="{00000001-5449-4BA3-8A1F-DC2BBBEC31DB}"/>
            </c:ext>
          </c:extLst>
        </c:ser>
        <c:dLbls>
          <c:showLegendKey val="0"/>
          <c:showVal val="0"/>
          <c:showCatName val="0"/>
          <c:showSerName val="0"/>
          <c:showPercent val="0"/>
          <c:showBubbleSize val="0"/>
        </c:dLbls>
        <c:smooth val="0"/>
        <c:axId val="172221952"/>
        <c:axId val="172223488"/>
      </c:lineChart>
      <c:catAx>
        <c:axId val="172221952"/>
        <c:scaling>
          <c:orientation val="minMax"/>
        </c:scaling>
        <c:delete val="0"/>
        <c:axPos val="b"/>
        <c:numFmt formatCode="General" sourceLinked="1"/>
        <c:majorTickMark val="none"/>
        <c:minorTickMark val="none"/>
        <c:tickLblPos val="nextTo"/>
        <c:crossAx val="172223488"/>
        <c:crosses val="autoZero"/>
        <c:auto val="1"/>
        <c:lblAlgn val="ctr"/>
        <c:lblOffset val="100"/>
        <c:noMultiLvlLbl val="0"/>
      </c:catAx>
      <c:valAx>
        <c:axId val="172223488"/>
        <c:scaling>
          <c:orientation val="minMax"/>
        </c:scaling>
        <c:delete val="0"/>
        <c:axPos val="l"/>
        <c:majorGridlines/>
        <c:numFmt formatCode="General" sourceLinked="1"/>
        <c:majorTickMark val="none"/>
        <c:minorTickMark val="none"/>
        <c:tickLblPos val="nextTo"/>
        <c:spPr>
          <a:ln w="9525">
            <a:noFill/>
          </a:ln>
        </c:spPr>
        <c:crossAx val="172221952"/>
        <c:crosses val="autoZero"/>
        <c:crossBetween val="between"/>
      </c:valAx>
      <c:spPr>
        <a:solidFill>
          <a:schemeClr val="accent3">
            <a:lumMod val="60000"/>
            <a:lumOff val="40000"/>
          </a:schemeClr>
        </a:solidFill>
      </c:spPr>
    </c:plotArea>
    <c:legend>
      <c:legendPos val="r"/>
      <c:layout>
        <c:manualLayout>
          <c:xMode val="edge"/>
          <c:yMode val="edge"/>
          <c:x val="7.0707282801770993E-2"/>
          <c:y val="0.91117598838827085"/>
          <c:w val="0.85858755534346076"/>
          <c:h val="6.8767908309455561E-2"/>
        </c:manualLayout>
      </c:layout>
      <c:overlay val="0"/>
    </c:legend>
    <c:plotVisOnly val="1"/>
    <c:dispBlanksAs val="gap"/>
    <c:showDLblsOverMax val="0"/>
  </c:chart>
  <c:spPr>
    <a:solidFill>
      <a:schemeClr val="accent3">
        <a:lumMod val="60000"/>
        <a:lumOff val="40000"/>
      </a:schemeClr>
    </a:solidFill>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Förmåga Finna Älg</a:t>
            </a:r>
          </a:p>
        </c:rich>
      </c:tx>
      <c:layout>
        <c:manualLayout>
          <c:xMode val="edge"/>
          <c:yMode val="edge"/>
          <c:x val="0.18470106832736172"/>
          <c:y val="4.0816326530612242E-2"/>
        </c:manualLayout>
      </c:layout>
      <c:overlay val="0"/>
    </c:title>
    <c:autoTitleDeleted val="0"/>
    <c:plotArea>
      <c:layout>
        <c:manualLayout>
          <c:layoutTarget val="inner"/>
          <c:xMode val="edge"/>
          <c:yMode val="edge"/>
          <c:x val="7.9571663131149703E-2"/>
          <c:y val="0.17345331833520808"/>
          <c:w val="0.80071030515124997"/>
          <c:h val="0.62099647286209569"/>
        </c:manualLayout>
      </c:layout>
      <c:lineChart>
        <c:grouping val="standard"/>
        <c:varyColors val="0"/>
        <c:ser>
          <c:idx val="0"/>
          <c:order val="0"/>
          <c:tx>
            <c:strRef>
              <c:f>'NY Ettåringar_Medel_Moment'!$A$26</c:f>
              <c:strCache>
                <c:ptCount val="1"/>
                <c:pt idx="0">
                  <c:v>Förmåga finna älg</c:v>
                </c:pt>
              </c:strCache>
            </c:strRef>
          </c:tx>
          <c:marker>
            <c:symbol val="none"/>
          </c:marker>
          <c:trendline>
            <c:trendlineType val="linear"/>
            <c:dispRSqr val="0"/>
            <c:dispEq val="0"/>
          </c:trendline>
          <c:cat>
            <c:numRef>
              <c:f>('NY Ettåringar_Medel_Moment'!$C$3:$C$12,'NY Ettåringar_Medel_Moment'!$C$14,'NY Ettåringar_Medel_Moment'!$C$15,'NY Ettåringar_Medel_Moment'!$C$16,'NY Ettåringar_Medel_Moment'!$C$17,'NY Ettåringar_Medel_Moment'!$C$18,'NY Ettåringar_Medel_Moment'!$C$20,'NY Ettåringar_Medel_Moment'!$C$21)</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('NY Ettåringar_Medel_Moment'!$D$27:$D$37,'NY Ettåringar_Medel_Moment'!$D$39:$D$43,'NY Ettåringar_Medel_Moment'!$D$46)</c:f>
              <c:numCache>
                <c:formatCode>General</c:formatCode>
                <c:ptCount val="17"/>
                <c:pt idx="0">
                  <c:v>7.24</c:v>
                </c:pt>
                <c:pt idx="1">
                  <c:v>7.39</c:v>
                </c:pt>
                <c:pt idx="2">
                  <c:v>7.69</c:v>
                </c:pt>
                <c:pt idx="3">
                  <c:v>7.7</c:v>
                </c:pt>
                <c:pt idx="4">
                  <c:v>7.79</c:v>
                </c:pt>
                <c:pt idx="5">
                  <c:v>7.55</c:v>
                </c:pt>
                <c:pt idx="6">
                  <c:v>7.6</c:v>
                </c:pt>
                <c:pt idx="7">
                  <c:v>7.55</c:v>
                </c:pt>
                <c:pt idx="8">
                  <c:v>7.57</c:v>
                </c:pt>
                <c:pt idx="9">
                  <c:v>7.73</c:v>
                </c:pt>
                <c:pt idx="10">
                  <c:v>7.6</c:v>
                </c:pt>
                <c:pt idx="11">
                  <c:v>7.46</c:v>
                </c:pt>
                <c:pt idx="12">
                  <c:v>7.56</c:v>
                </c:pt>
                <c:pt idx="13">
                  <c:v>7.48</c:v>
                </c:pt>
                <c:pt idx="14">
                  <c:v>7.22</c:v>
                </c:pt>
                <c:pt idx="15">
                  <c:v>7.25</c:v>
                </c:pt>
                <c:pt idx="16">
                  <c:v>7.6</c:v>
                </c:pt>
              </c:numCache>
            </c:numRef>
          </c:val>
          <c:smooth val="0"/>
          <c:extLst>
            <c:ext xmlns:c16="http://schemas.microsoft.com/office/drawing/2014/chart" uri="{C3380CC4-5D6E-409C-BE32-E72D297353CC}">
              <c16:uniqueId val="{00000001-3607-4A8A-B2FF-F5C580AC5F6A}"/>
            </c:ext>
          </c:extLst>
        </c:ser>
        <c:dLbls>
          <c:showLegendKey val="0"/>
          <c:showVal val="0"/>
          <c:showCatName val="0"/>
          <c:showSerName val="0"/>
          <c:showPercent val="0"/>
          <c:showBubbleSize val="0"/>
        </c:dLbls>
        <c:smooth val="0"/>
        <c:axId val="172221952"/>
        <c:axId val="172223488"/>
      </c:lineChart>
      <c:catAx>
        <c:axId val="172221952"/>
        <c:scaling>
          <c:orientation val="minMax"/>
        </c:scaling>
        <c:delete val="0"/>
        <c:axPos val="b"/>
        <c:numFmt formatCode="General" sourceLinked="1"/>
        <c:majorTickMark val="none"/>
        <c:minorTickMark val="none"/>
        <c:tickLblPos val="nextTo"/>
        <c:crossAx val="172223488"/>
        <c:crosses val="autoZero"/>
        <c:auto val="1"/>
        <c:lblAlgn val="ctr"/>
        <c:lblOffset val="100"/>
        <c:noMultiLvlLbl val="0"/>
      </c:catAx>
      <c:valAx>
        <c:axId val="172223488"/>
        <c:scaling>
          <c:orientation val="minMax"/>
        </c:scaling>
        <c:delete val="0"/>
        <c:axPos val="l"/>
        <c:majorGridlines/>
        <c:numFmt formatCode="General" sourceLinked="1"/>
        <c:majorTickMark val="none"/>
        <c:minorTickMark val="none"/>
        <c:tickLblPos val="nextTo"/>
        <c:spPr>
          <a:ln w="9525">
            <a:noFill/>
          </a:ln>
        </c:spPr>
        <c:crossAx val="172221952"/>
        <c:crosses val="autoZero"/>
        <c:crossBetween val="between"/>
      </c:valAx>
      <c:spPr>
        <a:solidFill>
          <a:schemeClr val="accent3">
            <a:lumMod val="60000"/>
            <a:lumOff val="40000"/>
          </a:schemeClr>
        </a:solidFill>
      </c:spPr>
    </c:plotArea>
    <c:legend>
      <c:legendPos val="r"/>
      <c:layout>
        <c:manualLayout>
          <c:xMode val="edge"/>
          <c:yMode val="edge"/>
          <c:x val="7.0707282801770993E-2"/>
          <c:y val="0.91117598838827085"/>
          <c:w val="0.85858755534346076"/>
          <c:h val="6.8767908309455561E-2"/>
        </c:manualLayout>
      </c:layout>
      <c:overlay val="0"/>
    </c:legend>
    <c:plotVisOnly val="1"/>
    <c:dispBlanksAs val="gap"/>
    <c:showDLblsOverMax val="0"/>
  </c:chart>
  <c:spPr>
    <a:solidFill>
      <a:schemeClr val="accent3">
        <a:lumMod val="60000"/>
        <a:lumOff val="40000"/>
      </a:schemeClr>
    </a:solidFill>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8826372703412073"/>
          <c:y val="4.1666553858418123E-2"/>
        </c:manualLayout>
      </c:layout>
      <c:overlay val="0"/>
    </c:title>
    <c:autoTitleDeleted val="0"/>
    <c:plotArea>
      <c:layout>
        <c:manualLayout>
          <c:layoutTarget val="inner"/>
          <c:xMode val="edge"/>
          <c:yMode val="edge"/>
          <c:x val="8.2205931155157327E-2"/>
          <c:y val="0.18827079575946865"/>
          <c:w val="0.89267117367904836"/>
          <c:h val="0.65152960464469312"/>
        </c:manualLayout>
      </c:layout>
      <c:lineChart>
        <c:grouping val="standard"/>
        <c:varyColors val="0"/>
        <c:ser>
          <c:idx val="0"/>
          <c:order val="0"/>
          <c:tx>
            <c:strRef>
              <c:f>'NY Ettåringar_Medel_Moment'!$A$51</c:f>
              <c:strCache>
                <c:ptCount val="1"/>
                <c:pt idx="0">
                  <c:v>Ståndsskall_upptagsplats</c:v>
                </c:pt>
              </c:strCache>
            </c:strRef>
          </c:tx>
          <c:marker>
            <c:symbol val="none"/>
          </c:marker>
          <c:trendline>
            <c:trendlineType val="linear"/>
            <c:dispRSqr val="0"/>
            <c:dispEq val="0"/>
          </c:trendline>
          <c:cat>
            <c:numRef>
              <c:f>('NY Ettåringar_Medel_Moment'!$C$52:$C$62,'NY Ettåringar_Medel_Moment'!$C$64:$C$67,'NY Ettåringar_Medel_Moment'!$C$68,'NY Ettåringar_Medel_Moment'!$C$71)</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('NY Ettåringar_Medel_Moment'!$D$52:$D$62,'NY Ettåringar_Medel_Moment'!$D$64:$D$68,'NY Ettåringar_Medel_Moment'!$D$71)</c:f>
              <c:numCache>
                <c:formatCode>General</c:formatCode>
                <c:ptCount val="17"/>
                <c:pt idx="0">
                  <c:v>7.44</c:v>
                </c:pt>
                <c:pt idx="1">
                  <c:v>7.24</c:v>
                </c:pt>
                <c:pt idx="2">
                  <c:v>7</c:v>
                </c:pt>
                <c:pt idx="3">
                  <c:v>6.8</c:v>
                </c:pt>
                <c:pt idx="4">
                  <c:v>6.95</c:v>
                </c:pt>
                <c:pt idx="5">
                  <c:v>7.01</c:v>
                </c:pt>
                <c:pt idx="6">
                  <c:v>6.99</c:v>
                </c:pt>
                <c:pt idx="7">
                  <c:v>6.72</c:v>
                </c:pt>
                <c:pt idx="8">
                  <c:v>7.12</c:v>
                </c:pt>
                <c:pt idx="9">
                  <c:v>6.9</c:v>
                </c:pt>
                <c:pt idx="10">
                  <c:v>6.71</c:v>
                </c:pt>
                <c:pt idx="11">
                  <c:v>7.28</c:v>
                </c:pt>
                <c:pt idx="12">
                  <c:v>7.19</c:v>
                </c:pt>
                <c:pt idx="13">
                  <c:v>7.04</c:v>
                </c:pt>
                <c:pt idx="14">
                  <c:v>7.17</c:v>
                </c:pt>
                <c:pt idx="15">
                  <c:v>7.13</c:v>
                </c:pt>
                <c:pt idx="16">
                  <c:v>7.26</c:v>
                </c:pt>
              </c:numCache>
            </c:numRef>
          </c:val>
          <c:smooth val="0"/>
          <c:extLst>
            <c:ext xmlns:c16="http://schemas.microsoft.com/office/drawing/2014/chart" uri="{C3380CC4-5D6E-409C-BE32-E72D297353CC}">
              <c16:uniqueId val="{00000001-5A88-410B-B202-6A5CBDD49767}"/>
            </c:ext>
          </c:extLst>
        </c:ser>
        <c:dLbls>
          <c:showLegendKey val="0"/>
          <c:showVal val="0"/>
          <c:showCatName val="0"/>
          <c:showSerName val="0"/>
          <c:showPercent val="0"/>
          <c:showBubbleSize val="0"/>
        </c:dLbls>
        <c:smooth val="0"/>
        <c:axId val="172694912"/>
        <c:axId val="172713088"/>
      </c:lineChart>
      <c:catAx>
        <c:axId val="172694912"/>
        <c:scaling>
          <c:orientation val="minMax"/>
        </c:scaling>
        <c:delete val="0"/>
        <c:axPos val="b"/>
        <c:numFmt formatCode="General" sourceLinked="1"/>
        <c:majorTickMark val="out"/>
        <c:minorTickMark val="none"/>
        <c:tickLblPos val="nextTo"/>
        <c:txPr>
          <a:bodyPr rot="-5400000" vert="horz"/>
          <a:lstStyle/>
          <a:p>
            <a:pPr>
              <a:defRPr/>
            </a:pPr>
            <a:endParaRPr lang="sv-SE"/>
          </a:p>
        </c:txPr>
        <c:crossAx val="172713088"/>
        <c:crosses val="autoZero"/>
        <c:auto val="1"/>
        <c:lblAlgn val="ctr"/>
        <c:lblOffset val="100"/>
        <c:noMultiLvlLbl val="0"/>
      </c:catAx>
      <c:valAx>
        <c:axId val="172713088"/>
        <c:scaling>
          <c:orientation val="minMax"/>
        </c:scaling>
        <c:delete val="0"/>
        <c:axPos val="l"/>
        <c:majorGridlines/>
        <c:numFmt formatCode="General" sourceLinked="1"/>
        <c:majorTickMark val="out"/>
        <c:minorTickMark val="none"/>
        <c:tickLblPos val="nextTo"/>
        <c:crossAx val="172694912"/>
        <c:crosses val="autoZero"/>
        <c:crossBetween val="between"/>
      </c:valAx>
      <c:spPr>
        <a:solidFill>
          <a:schemeClr val="accent3">
            <a:lumMod val="60000"/>
            <a:lumOff val="40000"/>
          </a:schemeClr>
        </a:solidFill>
      </c:spPr>
    </c:plotArea>
    <c:legend>
      <c:legendPos val="r"/>
      <c:layout>
        <c:manualLayout>
          <c:xMode val="edge"/>
          <c:yMode val="edge"/>
          <c:x val="4.8484899387576552E-2"/>
          <c:y val="0.9054453293624829"/>
          <c:w val="0.89899170603674539"/>
          <c:h val="6.8767908309455561E-2"/>
        </c:manualLayout>
      </c:layout>
      <c:overlay val="0"/>
    </c:legend>
    <c:plotVisOnly val="1"/>
    <c:dispBlanksAs val="gap"/>
    <c:showDLblsOverMax val="0"/>
  </c:chart>
  <c:spPr>
    <a:solidFill>
      <a:schemeClr val="accent3">
        <a:lumMod val="60000"/>
        <a:lumOff val="40000"/>
      </a:schemeClr>
    </a:solidFill>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8826372703412073"/>
          <c:y val="4.1666553858418123E-2"/>
        </c:manualLayout>
      </c:layout>
      <c:overlay val="0"/>
    </c:title>
    <c:autoTitleDeleted val="0"/>
    <c:plotArea>
      <c:layout>
        <c:manualLayout>
          <c:layoutTarget val="inner"/>
          <c:xMode val="edge"/>
          <c:yMode val="edge"/>
          <c:x val="6.7032580927384081E-2"/>
          <c:y val="0.16075476238822584"/>
          <c:w val="0.8926711736790488"/>
          <c:h val="0.65152960464469356"/>
        </c:manualLayout>
      </c:layout>
      <c:lineChart>
        <c:grouping val="standard"/>
        <c:varyColors val="0"/>
        <c:ser>
          <c:idx val="0"/>
          <c:order val="0"/>
          <c:tx>
            <c:strRef>
              <c:f>'NY Ettåringar_Medel_Moment'!$A$75</c:f>
              <c:strCache>
                <c:ptCount val="1"/>
                <c:pt idx="0">
                  <c:v>Ståndsskall_Kvalitet</c:v>
                </c:pt>
              </c:strCache>
            </c:strRef>
          </c:tx>
          <c:marker>
            <c:symbol val="none"/>
          </c:marker>
          <c:trendline>
            <c:trendlineType val="linear"/>
            <c:dispRSqr val="0"/>
            <c:dispEq val="0"/>
          </c:trendline>
          <c:cat>
            <c:numRef>
              <c:f>('NY Ettåringar_Medel_Moment'!$C$76:$C$86,'NY Ettåringar_Medel_Moment'!$C$88:$C$92)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('NY Ettåringar_Medel_Moment'!$D$76:$D$86,'NY Ettåringar_Medel_Moment'!$D$88:$D$92,'NY Ettåringar_Medel_Moment'!$D$95)</c:f>
              <c:numCache>
                <c:formatCode>General</c:formatCode>
                <c:ptCount val="17"/>
                <c:pt idx="0">
                  <c:v>7.05</c:v>
                </c:pt>
                <c:pt idx="1">
                  <c:v>7.12</c:v>
                </c:pt>
                <c:pt idx="2">
                  <c:v>7.1</c:v>
                </c:pt>
                <c:pt idx="3">
                  <c:v>7.19</c:v>
                </c:pt>
                <c:pt idx="4">
                  <c:v>7.21</c:v>
                </c:pt>
                <c:pt idx="5">
                  <c:v>7.55</c:v>
                </c:pt>
                <c:pt idx="6">
                  <c:v>7.66</c:v>
                </c:pt>
                <c:pt idx="7">
                  <c:v>7.84</c:v>
                </c:pt>
                <c:pt idx="8">
                  <c:v>7.84</c:v>
                </c:pt>
                <c:pt idx="9">
                  <c:v>7.52</c:v>
                </c:pt>
                <c:pt idx="10">
                  <c:v>7.63</c:v>
                </c:pt>
                <c:pt idx="11">
                  <c:v>8.1</c:v>
                </c:pt>
                <c:pt idx="12">
                  <c:v>8.2799999999999994</c:v>
                </c:pt>
                <c:pt idx="13">
                  <c:v>8.09</c:v>
                </c:pt>
                <c:pt idx="14">
                  <c:v>8.2100000000000009</c:v>
                </c:pt>
                <c:pt idx="15">
                  <c:v>8.2799999999999994</c:v>
                </c:pt>
                <c:pt idx="16">
                  <c:v>8.07</c:v>
                </c:pt>
              </c:numCache>
            </c:numRef>
          </c:val>
          <c:smooth val="0"/>
          <c:extLst>
            <c:ext xmlns:c16="http://schemas.microsoft.com/office/drawing/2014/chart" uri="{C3380CC4-5D6E-409C-BE32-E72D297353CC}">
              <c16:uniqueId val="{00000001-FC05-4B25-92E9-60BC09F63F8E}"/>
            </c:ext>
          </c:extLst>
        </c:ser>
        <c:dLbls>
          <c:showLegendKey val="0"/>
          <c:showVal val="0"/>
          <c:showCatName val="0"/>
          <c:showSerName val="0"/>
          <c:showPercent val="0"/>
          <c:showBubbleSize val="0"/>
        </c:dLbls>
        <c:smooth val="0"/>
        <c:axId val="172751104"/>
        <c:axId val="174661632"/>
      </c:lineChart>
      <c:dateAx>
        <c:axId val="172751104"/>
        <c:scaling>
          <c:orientation val="minMax"/>
        </c:scaling>
        <c:delete val="0"/>
        <c:axPos val="b"/>
        <c:numFmt formatCode="General" sourceLinked="1"/>
        <c:majorTickMark val="out"/>
        <c:minorTickMark val="none"/>
        <c:tickLblPos val="nextTo"/>
        <c:crossAx val="174661632"/>
        <c:crosses val="autoZero"/>
        <c:auto val="0"/>
        <c:lblOffset val="100"/>
        <c:baseTimeUnit val="days"/>
      </c:dateAx>
      <c:valAx>
        <c:axId val="174661632"/>
        <c:scaling>
          <c:orientation val="minMax"/>
        </c:scaling>
        <c:delete val="0"/>
        <c:axPos val="l"/>
        <c:majorGridlines/>
        <c:numFmt formatCode="General" sourceLinked="1"/>
        <c:majorTickMark val="out"/>
        <c:minorTickMark val="none"/>
        <c:tickLblPos val="nextTo"/>
        <c:crossAx val="172751104"/>
        <c:crosses val="autoZero"/>
        <c:crossBetween val="between"/>
      </c:valAx>
      <c:spPr>
        <a:solidFill>
          <a:schemeClr val="accent3">
            <a:lumMod val="60000"/>
            <a:lumOff val="40000"/>
          </a:schemeClr>
        </a:solidFill>
      </c:spPr>
    </c:plotArea>
    <c:legend>
      <c:legendPos val="r"/>
      <c:layout>
        <c:manualLayout>
          <c:xMode val="edge"/>
          <c:yMode val="edge"/>
          <c:x val="0.11313161854768154"/>
          <c:y val="0.9054453293624829"/>
          <c:w val="0.77373872265966759"/>
          <c:h val="6.8767908309455561E-2"/>
        </c:manualLayout>
      </c:layout>
      <c:overlay val="0"/>
    </c:legend>
    <c:plotVisOnly val="1"/>
    <c:dispBlanksAs val="gap"/>
    <c:showDLblsOverMax val="0"/>
  </c:chart>
  <c:spPr>
    <a:solidFill>
      <a:schemeClr val="accent3">
        <a:lumMod val="60000"/>
        <a:lumOff val="40000"/>
      </a:schemeClr>
    </a:solidFill>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8826372703412073"/>
          <c:y val="4.1666553858418123E-2"/>
        </c:manualLayout>
      </c:layout>
      <c:overlay val="0"/>
    </c:title>
    <c:autoTitleDeleted val="0"/>
    <c:plotArea>
      <c:layout>
        <c:manualLayout>
          <c:layoutTarget val="inner"/>
          <c:xMode val="edge"/>
          <c:yMode val="edge"/>
          <c:x val="7.7699196691322692E-2"/>
          <c:y val="0.16075476238822584"/>
          <c:w val="0.89267117367904902"/>
          <c:h val="0.65152960464469412"/>
        </c:manualLayout>
      </c:layout>
      <c:lineChart>
        <c:grouping val="standard"/>
        <c:varyColors val="0"/>
        <c:ser>
          <c:idx val="0"/>
          <c:order val="0"/>
          <c:tx>
            <c:strRef>
              <c:f>'NY Ettåringar_Medel_Moment'!$A$99</c:f>
              <c:strCache>
                <c:ptCount val="1"/>
                <c:pt idx="0">
                  <c:v>Vilja att förfölja</c:v>
                </c:pt>
              </c:strCache>
            </c:strRef>
          </c:tx>
          <c:marker>
            <c:symbol val="none"/>
          </c:marker>
          <c:trendline>
            <c:trendlineType val="linear"/>
            <c:dispRSqr val="0"/>
            <c:dispEq val="0"/>
          </c:trendline>
          <c:cat>
            <c:numRef>
              <c:f>('NY Ettåringar_Medel_Moment'!$C$100:$C$110,'NY Ettåringar_Medel_Moment'!$C$112:$C$115,'NY Ettåringar_Medel_Moment'!$C$116)</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('NY Ettåringar_Medel_Moment'!$D$100:$D$109,'NY Ettåringar_Medel_Moment'!$D$111:$D$116)</c:f>
              <c:numCache>
                <c:formatCode>General</c:formatCode>
                <c:ptCount val="16"/>
                <c:pt idx="0">
                  <c:v>7.23</c:v>
                </c:pt>
                <c:pt idx="1">
                  <c:v>7.13</c:v>
                </c:pt>
                <c:pt idx="2">
                  <c:v>7.14</c:v>
                </c:pt>
                <c:pt idx="3">
                  <c:v>7.43</c:v>
                </c:pt>
                <c:pt idx="4">
                  <c:v>7.39</c:v>
                </c:pt>
                <c:pt idx="5">
                  <c:v>7.28</c:v>
                </c:pt>
                <c:pt idx="6">
                  <c:v>7.4</c:v>
                </c:pt>
                <c:pt idx="7">
                  <c:v>7.35</c:v>
                </c:pt>
                <c:pt idx="8">
                  <c:v>8.06</c:v>
                </c:pt>
                <c:pt idx="9">
                  <c:v>8.34</c:v>
                </c:pt>
                <c:pt idx="10">
                  <c:v>8.36</c:v>
                </c:pt>
                <c:pt idx="11">
                  <c:v>8.3699999999999992</c:v>
                </c:pt>
                <c:pt idx="12">
                  <c:v>8.4</c:v>
                </c:pt>
                <c:pt idx="13">
                  <c:v>8.34</c:v>
                </c:pt>
                <c:pt idx="14">
                  <c:v>8.5500000000000007</c:v>
                </c:pt>
                <c:pt idx="15">
                  <c:v>8.51</c:v>
                </c:pt>
              </c:numCache>
            </c:numRef>
          </c:val>
          <c:smooth val="0"/>
          <c:extLst>
            <c:ext xmlns:c16="http://schemas.microsoft.com/office/drawing/2014/chart" uri="{C3380CC4-5D6E-409C-BE32-E72D297353CC}">
              <c16:uniqueId val="{00000001-71CE-42B5-B451-3F1FE826E3D6}"/>
            </c:ext>
          </c:extLst>
        </c:ser>
        <c:dLbls>
          <c:showLegendKey val="0"/>
          <c:showVal val="0"/>
          <c:showCatName val="0"/>
          <c:showSerName val="0"/>
          <c:showPercent val="0"/>
          <c:showBubbleSize val="0"/>
        </c:dLbls>
        <c:smooth val="0"/>
        <c:axId val="174683264"/>
        <c:axId val="174684800"/>
      </c:lineChart>
      <c:catAx>
        <c:axId val="174683264"/>
        <c:scaling>
          <c:orientation val="minMax"/>
        </c:scaling>
        <c:delete val="0"/>
        <c:axPos val="b"/>
        <c:numFmt formatCode="General" sourceLinked="1"/>
        <c:majorTickMark val="out"/>
        <c:minorTickMark val="none"/>
        <c:tickLblPos val="nextTo"/>
        <c:crossAx val="174684800"/>
        <c:crosses val="autoZero"/>
        <c:auto val="1"/>
        <c:lblAlgn val="ctr"/>
        <c:lblOffset val="100"/>
        <c:noMultiLvlLbl val="0"/>
      </c:catAx>
      <c:valAx>
        <c:axId val="174684800"/>
        <c:scaling>
          <c:orientation val="minMax"/>
        </c:scaling>
        <c:delete val="0"/>
        <c:axPos val="l"/>
        <c:majorGridlines/>
        <c:numFmt formatCode="General" sourceLinked="1"/>
        <c:majorTickMark val="out"/>
        <c:minorTickMark val="none"/>
        <c:tickLblPos val="nextTo"/>
        <c:crossAx val="174683264"/>
        <c:crosses val="autoZero"/>
        <c:crossBetween val="between"/>
      </c:valAx>
      <c:spPr>
        <a:solidFill>
          <a:schemeClr val="accent3">
            <a:lumMod val="60000"/>
            <a:lumOff val="40000"/>
          </a:schemeClr>
        </a:solidFill>
      </c:spPr>
    </c:plotArea>
    <c:legend>
      <c:legendPos val="r"/>
      <c:layout>
        <c:manualLayout>
          <c:xMode val="edge"/>
          <c:yMode val="edge"/>
          <c:x val="0.14949515310586178"/>
          <c:y val="0.9054453293624829"/>
          <c:w val="0.69697091863517058"/>
          <c:h val="6.8767908309455561E-2"/>
        </c:manualLayout>
      </c:layout>
      <c:overlay val="0"/>
    </c:legend>
    <c:plotVisOnly val="1"/>
    <c:dispBlanksAs val="gap"/>
    <c:showDLblsOverMax val="0"/>
  </c:chart>
  <c:spPr>
    <a:solidFill>
      <a:schemeClr val="accent3">
        <a:lumMod val="60000"/>
        <a:lumOff val="40000"/>
      </a:schemeClr>
    </a:solidFill>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8826372703412073"/>
          <c:y val="4.1666553858418123E-2"/>
        </c:manualLayout>
      </c:layout>
      <c:overlay val="0"/>
    </c:title>
    <c:autoTitleDeleted val="0"/>
    <c:plotArea>
      <c:layout>
        <c:manualLayout>
          <c:layoutTarget val="inner"/>
          <c:xMode val="edge"/>
          <c:yMode val="edge"/>
          <c:x val="7.7699163202685773E-2"/>
          <c:y val="0.15630284945600495"/>
          <c:w val="0.89267117367904925"/>
          <c:h val="0.65152960464469456"/>
        </c:manualLayout>
      </c:layout>
      <c:lineChart>
        <c:grouping val="standard"/>
        <c:varyColors val="0"/>
        <c:ser>
          <c:idx val="0"/>
          <c:order val="0"/>
          <c:tx>
            <c:strRef>
              <c:f>'NY Ettåringar_Medel_Moment'!$A$126</c:f>
              <c:strCache>
                <c:ptCount val="1"/>
                <c:pt idx="0">
                  <c:v>Ställande_flyende_älg</c:v>
                </c:pt>
              </c:strCache>
            </c:strRef>
          </c:tx>
          <c:marker>
            <c:symbol val="none"/>
          </c:marker>
          <c:trendline>
            <c:trendlineType val="linear"/>
            <c:dispRSqr val="0"/>
            <c:dispEq val="0"/>
          </c:trendline>
          <c:cat>
            <c:numRef>
              <c:f>('NY Ettåringar_Medel_Moment'!$C$127:$C$137,'NY Ettåringar_Medel_Moment'!$C$139:$C$142,'NY Ettåringar_Medel_Moment'!$C$143,'NY Ettåringar_Medel_Moment'!$C$146)</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('NY Ettåringar_Medel_Moment'!$D$127:$D$137,'NY Ettåringar_Medel_Moment'!$D$139:$D$143,'NY Ettåringar_Medel_Moment'!$D$146)</c:f>
              <c:numCache>
                <c:formatCode>General</c:formatCode>
                <c:ptCount val="17"/>
                <c:pt idx="0">
                  <c:v>5.78</c:v>
                </c:pt>
                <c:pt idx="1">
                  <c:v>5.7</c:v>
                </c:pt>
                <c:pt idx="2">
                  <c:v>5.71</c:v>
                </c:pt>
                <c:pt idx="3">
                  <c:v>6.07</c:v>
                </c:pt>
                <c:pt idx="4">
                  <c:v>6.05</c:v>
                </c:pt>
                <c:pt idx="5">
                  <c:v>6.23</c:v>
                </c:pt>
                <c:pt idx="6">
                  <c:v>6.09</c:v>
                </c:pt>
                <c:pt idx="7">
                  <c:v>6.44</c:v>
                </c:pt>
                <c:pt idx="8">
                  <c:v>6.47</c:v>
                </c:pt>
                <c:pt idx="9">
                  <c:v>6.1</c:v>
                </c:pt>
                <c:pt idx="10">
                  <c:v>6.12</c:v>
                </c:pt>
                <c:pt idx="11">
                  <c:v>6.78</c:v>
                </c:pt>
                <c:pt idx="12">
                  <c:v>6.95</c:v>
                </c:pt>
                <c:pt idx="13">
                  <c:v>6.83</c:v>
                </c:pt>
                <c:pt idx="14">
                  <c:v>6.93</c:v>
                </c:pt>
                <c:pt idx="15">
                  <c:v>6.78</c:v>
                </c:pt>
                <c:pt idx="16">
                  <c:v>7.03</c:v>
                </c:pt>
              </c:numCache>
            </c:numRef>
          </c:val>
          <c:smooth val="0"/>
          <c:extLst>
            <c:ext xmlns:c16="http://schemas.microsoft.com/office/drawing/2014/chart" uri="{C3380CC4-5D6E-409C-BE32-E72D297353CC}">
              <c16:uniqueId val="{00000001-F54E-4525-96CB-01CDE9EBAEA4}"/>
            </c:ext>
          </c:extLst>
        </c:ser>
        <c:dLbls>
          <c:showLegendKey val="0"/>
          <c:showVal val="0"/>
          <c:showCatName val="0"/>
          <c:showSerName val="0"/>
          <c:showPercent val="0"/>
          <c:showBubbleSize val="0"/>
        </c:dLbls>
        <c:smooth val="0"/>
        <c:axId val="174714880"/>
        <c:axId val="174716416"/>
      </c:lineChart>
      <c:catAx>
        <c:axId val="174714880"/>
        <c:scaling>
          <c:orientation val="minMax"/>
        </c:scaling>
        <c:delete val="0"/>
        <c:axPos val="b"/>
        <c:numFmt formatCode="General" sourceLinked="1"/>
        <c:majorTickMark val="out"/>
        <c:minorTickMark val="none"/>
        <c:tickLblPos val="nextTo"/>
        <c:txPr>
          <a:bodyPr rot="-5400000" vert="horz"/>
          <a:lstStyle/>
          <a:p>
            <a:pPr>
              <a:defRPr/>
            </a:pPr>
            <a:endParaRPr lang="sv-SE"/>
          </a:p>
        </c:txPr>
        <c:crossAx val="174716416"/>
        <c:crosses val="autoZero"/>
        <c:auto val="1"/>
        <c:lblAlgn val="ctr"/>
        <c:lblOffset val="100"/>
        <c:noMultiLvlLbl val="0"/>
      </c:catAx>
      <c:valAx>
        <c:axId val="174716416"/>
        <c:scaling>
          <c:orientation val="minMax"/>
        </c:scaling>
        <c:delete val="0"/>
        <c:axPos val="l"/>
        <c:majorGridlines/>
        <c:numFmt formatCode="General" sourceLinked="1"/>
        <c:majorTickMark val="out"/>
        <c:minorTickMark val="none"/>
        <c:tickLblPos val="nextTo"/>
        <c:crossAx val="174714880"/>
        <c:crosses val="autoZero"/>
        <c:crossBetween val="between"/>
      </c:valAx>
      <c:spPr>
        <a:solidFill>
          <a:schemeClr val="accent3">
            <a:lumMod val="60000"/>
            <a:lumOff val="40000"/>
          </a:schemeClr>
        </a:solidFill>
      </c:spPr>
    </c:plotArea>
    <c:legend>
      <c:legendPos val="r"/>
      <c:layout>
        <c:manualLayout>
          <c:xMode val="edge"/>
          <c:yMode val="edge"/>
          <c:x val="8.4848713910761167E-2"/>
          <c:y val="0.9054453293624829"/>
          <c:w val="0.83232503937007873"/>
          <c:h val="6.8767908309455561E-2"/>
        </c:manualLayout>
      </c:layout>
      <c:overlay val="0"/>
    </c:legend>
    <c:plotVisOnly val="1"/>
    <c:dispBlanksAs val="gap"/>
    <c:showDLblsOverMax val="0"/>
  </c:chart>
  <c:spPr>
    <a:solidFill>
      <a:schemeClr val="accent3">
        <a:lumMod val="60000"/>
        <a:lumOff val="40000"/>
      </a:schemeClr>
    </a:solidFill>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8826372703412073"/>
          <c:y val="4.1666553858418123E-2"/>
        </c:manualLayout>
      </c:layout>
      <c:overlay val="0"/>
    </c:title>
    <c:autoTitleDeleted val="0"/>
    <c:plotArea>
      <c:layout>
        <c:manualLayout>
          <c:layoutTarget val="inner"/>
          <c:xMode val="edge"/>
          <c:yMode val="edge"/>
          <c:x val="6.706652099109621E-2"/>
          <c:y val="0.16837375328083987"/>
          <c:w val="0.89267117367904958"/>
          <c:h val="0.65152960464469512"/>
        </c:manualLayout>
      </c:layout>
      <c:lineChart>
        <c:grouping val="standard"/>
        <c:varyColors val="0"/>
        <c:ser>
          <c:idx val="0"/>
          <c:order val="0"/>
          <c:tx>
            <c:strRef>
              <c:f>'NY Ettåringar_Medel_Moment'!$A$154</c:f>
              <c:strCache>
                <c:ptCount val="1"/>
                <c:pt idx="0">
                  <c:v>Skalltid</c:v>
                </c:pt>
              </c:strCache>
            </c:strRef>
          </c:tx>
          <c:marker>
            <c:symbol val="none"/>
          </c:marker>
          <c:trendline>
            <c:trendlineType val="linear"/>
            <c:dispRSqr val="0"/>
            <c:dispEq val="0"/>
          </c:trendline>
          <c:cat>
            <c:numRef>
              <c:f>('NY Ettåringar_Medel_Moment'!$C$155:$C$165,'NY Ettåringar_Medel_Moment'!$C$167:$C$170,'NY Ettåringar_Medel_Moment'!$C$171,'NY Ettåringar_Medel_Moment'!$C$174)</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('NY Ettåringar_Medel_Moment'!$D$155:$D$164,'NY Ettåringar_Medel_Moment'!$D$166:$D$171,'NY Ettåringar_Medel_Moment'!$D$174)</c:f>
              <c:numCache>
                <c:formatCode>General</c:formatCode>
                <c:ptCount val="17"/>
                <c:pt idx="0">
                  <c:v>7.17</c:v>
                </c:pt>
                <c:pt idx="1">
                  <c:v>7.03</c:v>
                </c:pt>
                <c:pt idx="2">
                  <c:v>7.12</c:v>
                </c:pt>
                <c:pt idx="3">
                  <c:v>7.3</c:v>
                </c:pt>
                <c:pt idx="4">
                  <c:v>7.36</c:v>
                </c:pt>
                <c:pt idx="5">
                  <c:v>7.41</c:v>
                </c:pt>
                <c:pt idx="6">
                  <c:v>7.56</c:v>
                </c:pt>
                <c:pt idx="7">
                  <c:v>7.88</c:v>
                </c:pt>
                <c:pt idx="8">
                  <c:v>7.94</c:v>
                </c:pt>
                <c:pt idx="9">
                  <c:v>7.64</c:v>
                </c:pt>
                <c:pt idx="10">
                  <c:v>8.5</c:v>
                </c:pt>
                <c:pt idx="11">
                  <c:v>8.07</c:v>
                </c:pt>
                <c:pt idx="12">
                  <c:v>8.2100000000000009</c:v>
                </c:pt>
                <c:pt idx="13">
                  <c:v>8.1199999999999992</c:v>
                </c:pt>
                <c:pt idx="14">
                  <c:v>8.23</c:v>
                </c:pt>
                <c:pt idx="15">
                  <c:v>8.2200000000000006</c:v>
                </c:pt>
                <c:pt idx="16">
                  <c:v>8.7799999999999994</c:v>
                </c:pt>
              </c:numCache>
            </c:numRef>
          </c:val>
          <c:smooth val="0"/>
          <c:extLst>
            <c:ext xmlns:c16="http://schemas.microsoft.com/office/drawing/2014/chart" uri="{C3380CC4-5D6E-409C-BE32-E72D297353CC}">
              <c16:uniqueId val="{00000001-65AD-4D63-AC40-E6FE0CB57F31}"/>
            </c:ext>
          </c:extLst>
        </c:ser>
        <c:dLbls>
          <c:showLegendKey val="0"/>
          <c:showVal val="0"/>
          <c:showCatName val="0"/>
          <c:showSerName val="0"/>
          <c:showPercent val="0"/>
          <c:showBubbleSize val="0"/>
        </c:dLbls>
        <c:smooth val="0"/>
        <c:axId val="174754432"/>
        <c:axId val="174760320"/>
      </c:lineChart>
      <c:catAx>
        <c:axId val="174754432"/>
        <c:scaling>
          <c:orientation val="minMax"/>
        </c:scaling>
        <c:delete val="0"/>
        <c:axPos val="b"/>
        <c:numFmt formatCode="General" sourceLinked="1"/>
        <c:majorTickMark val="out"/>
        <c:minorTickMark val="none"/>
        <c:tickLblPos val="nextTo"/>
        <c:txPr>
          <a:bodyPr rot="-5400000" vert="horz"/>
          <a:lstStyle/>
          <a:p>
            <a:pPr>
              <a:defRPr/>
            </a:pPr>
            <a:endParaRPr lang="sv-SE"/>
          </a:p>
        </c:txPr>
        <c:crossAx val="174760320"/>
        <c:crosses val="autoZero"/>
        <c:auto val="1"/>
        <c:lblAlgn val="ctr"/>
        <c:lblOffset val="100"/>
        <c:noMultiLvlLbl val="0"/>
      </c:catAx>
      <c:valAx>
        <c:axId val="174760320"/>
        <c:scaling>
          <c:orientation val="minMax"/>
        </c:scaling>
        <c:delete val="0"/>
        <c:axPos val="l"/>
        <c:majorGridlines/>
        <c:numFmt formatCode="General" sourceLinked="1"/>
        <c:majorTickMark val="out"/>
        <c:minorTickMark val="none"/>
        <c:tickLblPos val="nextTo"/>
        <c:crossAx val="174754432"/>
        <c:crosses val="autoZero"/>
        <c:crossBetween val="between"/>
      </c:valAx>
      <c:spPr>
        <a:solidFill>
          <a:schemeClr val="accent3">
            <a:lumMod val="60000"/>
            <a:lumOff val="40000"/>
          </a:schemeClr>
        </a:solidFill>
      </c:spPr>
    </c:plotArea>
    <c:legend>
      <c:legendPos val="r"/>
      <c:layout>
        <c:manualLayout>
          <c:xMode val="edge"/>
          <c:yMode val="edge"/>
          <c:x val="0.27676836395450566"/>
          <c:y val="0.9054453293624829"/>
          <c:w val="0.44444528433945762"/>
          <c:h val="6.8767908309455561E-2"/>
        </c:manualLayout>
      </c:layout>
      <c:overlay val="0"/>
    </c:legend>
    <c:plotVisOnly val="1"/>
    <c:dispBlanksAs val="gap"/>
    <c:showDLblsOverMax val="0"/>
  </c:chart>
  <c:spPr>
    <a:solidFill>
      <a:schemeClr val="accent3">
        <a:lumMod val="60000"/>
        <a:lumOff val="40000"/>
      </a:schemeClr>
    </a:solidFill>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8826372703412073"/>
          <c:y val="4.1666553858418123E-2"/>
        </c:manualLayout>
      </c:layout>
      <c:overlay val="0"/>
    </c:title>
    <c:autoTitleDeleted val="0"/>
    <c:plotArea>
      <c:layout>
        <c:manualLayout>
          <c:layoutTarget val="inner"/>
          <c:xMode val="edge"/>
          <c:yMode val="edge"/>
          <c:x val="7.3306092092689401E-2"/>
          <c:y val="0.16075476238822584"/>
          <c:w val="0.89267117367904991"/>
          <c:h val="0.65152960464469556"/>
        </c:manualLayout>
      </c:layout>
      <c:lineChart>
        <c:grouping val="standard"/>
        <c:varyColors val="0"/>
        <c:ser>
          <c:idx val="0"/>
          <c:order val="0"/>
          <c:tx>
            <c:strRef>
              <c:f>'NY Ettåringar_Medel_Moment'!$A$181</c:f>
              <c:strCache>
                <c:ptCount val="1"/>
                <c:pt idx="0">
                  <c:v>Skall_hörbarhet</c:v>
                </c:pt>
              </c:strCache>
            </c:strRef>
          </c:tx>
          <c:marker>
            <c:symbol val="none"/>
          </c:marker>
          <c:trendline>
            <c:trendlineType val="linear"/>
            <c:dispRSqr val="0"/>
            <c:dispEq val="0"/>
          </c:trendline>
          <c:cat>
            <c:numRef>
              <c:f>('NY Ettåringar_Medel_Moment'!$C$182:$C$192,'NY Ettåringar_Medel_Moment'!$C$194:$C$197,'NY Ettåringar_Medel_Moment'!$C$198,'NY Ettåringar_Medel_Moment'!$C$201)</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('NY Ettåringar_Medel_Moment'!$D$182:$D$191,'NY Ettåringar_Medel_Moment'!$D$193:$D$198,'NY Ettåringar_Medel_Moment'!$D$201)</c:f>
              <c:numCache>
                <c:formatCode>General</c:formatCode>
                <c:ptCount val="17"/>
                <c:pt idx="0">
                  <c:v>7.84</c:v>
                </c:pt>
                <c:pt idx="1">
                  <c:v>7.76</c:v>
                </c:pt>
                <c:pt idx="2">
                  <c:v>7.9</c:v>
                </c:pt>
                <c:pt idx="3">
                  <c:v>7.95</c:v>
                </c:pt>
                <c:pt idx="4">
                  <c:v>7.68</c:v>
                </c:pt>
                <c:pt idx="5">
                  <c:v>7.84</c:v>
                </c:pt>
                <c:pt idx="6">
                  <c:v>7.91</c:v>
                </c:pt>
                <c:pt idx="7">
                  <c:v>7.75</c:v>
                </c:pt>
                <c:pt idx="8">
                  <c:v>7.84</c:v>
                </c:pt>
                <c:pt idx="9">
                  <c:v>7.85</c:v>
                </c:pt>
                <c:pt idx="10">
                  <c:v>8.0500000000000007</c:v>
                </c:pt>
                <c:pt idx="11">
                  <c:v>7.97</c:v>
                </c:pt>
                <c:pt idx="12">
                  <c:v>8.0299999999999994</c:v>
                </c:pt>
                <c:pt idx="13">
                  <c:v>8.14</c:v>
                </c:pt>
                <c:pt idx="14">
                  <c:v>8.1300000000000008</c:v>
                </c:pt>
                <c:pt idx="15">
                  <c:v>8.07</c:v>
                </c:pt>
                <c:pt idx="16">
                  <c:v>8.14</c:v>
                </c:pt>
              </c:numCache>
            </c:numRef>
          </c:val>
          <c:smooth val="0"/>
          <c:extLst>
            <c:ext xmlns:c16="http://schemas.microsoft.com/office/drawing/2014/chart" uri="{C3380CC4-5D6E-409C-BE32-E72D297353CC}">
              <c16:uniqueId val="{00000001-2BE9-4215-9631-890106A77E99}"/>
            </c:ext>
          </c:extLst>
        </c:ser>
        <c:dLbls>
          <c:showLegendKey val="0"/>
          <c:showVal val="0"/>
          <c:showCatName val="0"/>
          <c:showSerName val="0"/>
          <c:showPercent val="0"/>
          <c:showBubbleSize val="0"/>
        </c:dLbls>
        <c:smooth val="0"/>
        <c:axId val="174781952"/>
        <c:axId val="174783488"/>
      </c:lineChart>
      <c:catAx>
        <c:axId val="174781952"/>
        <c:scaling>
          <c:orientation val="minMax"/>
        </c:scaling>
        <c:delete val="0"/>
        <c:axPos val="b"/>
        <c:numFmt formatCode="General" sourceLinked="1"/>
        <c:majorTickMark val="out"/>
        <c:minorTickMark val="none"/>
        <c:tickLblPos val="nextTo"/>
        <c:crossAx val="174783488"/>
        <c:crosses val="autoZero"/>
        <c:auto val="1"/>
        <c:lblAlgn val="ctr"/>
        <c:lblOffset val="100"/>
        <c:noMultiLvlLbl val="0"/>
      </c:catAx>
      <c:valAx>
        <c:axId val="174783488"/>
        <c:scaling>
          <c:orientation val="minMax"/>
        </c:scaling>
        <c:delete val="0"/>
        <c:axPos val="l"/>
        <c:majorGridlines/>
        <c:numFmt formatCode="General" sourceLinked="1"/>
        <c:majorTickMark val="out"/>
        <c:minorTickMark val="none"/>
        <c:tickLblPos val="nextTo"/>
        <c:crossAx val="174781952"/>
        <c:crosses val="autoZero"/>
        <c:crossBetween val="between"/>
      </c:valAx>
      <c:spPr>
        <a:solidFill>
          <a:schemeClr val="accent3">
            <a:lumMod val="60000"/>
            <a:lumOff val="40000"/>
          </a:schemeClr>
        </a:solidFill>
      </c:spPr>
    </c:plotArea>
    <c:legend>
      <c:legendPos val="r"/>
      <c:layout>
        <c:manualLayout>
          <c:xMode val="edge"/>
          <c:yMode val="edge"/>
          <c:x val="0.16363674540682416"/>
          <c:y val="0.9054453293624829"/>
          <c:w val="0.67070824146981622"/>
          <c:h val="6.8767908309455561E-2"/>
        </c:manualLayout>
      </c:layout>
      <c:overlay val="0"/>
    </c:legend>
    <c:plotVisOnly val="1"/>
    <c:dispBlanksAs val="gap"/>
    <c:showDLblsOverMax val="0"/>
  </c:chart>
  <c:spPr>
    <a:solidFill>
      <a:schemeClr val="accent3">
        <a:lumMod val="60000"/>
        <a:lumOff val="40000"/>
      </a:schemeClr>
    </a:solidFill>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8826372703412073"/>
          <c:y val="4.1666553858418123E-2"/>
        </c:manualLayout>
      </c:layout>
      <c:overlay val="0"/>
    </c:title>
    <c:autoTitleDeleted val="0"/>
    <c:plotArea>
      <c:layout>
        <c:manualLayout>
          <c:layoutTarget val="inner"/>
          <c:xMode val="edge"/>
          <c:yMode val="edge"/>
          <c:x val="8.3881593626144488E-2"/>
          <c:y val="0.16967353997138318"/>
          <c:w val="0.89267117367905013"/>
          <c:h val="0.65152960464469611"/>
        </c:manualLayout>
      </c:layout>
      <c:lineChart>
        <c:grouping val="standard"/>
        <c:varyColors val="0"/>
        <c:ser>
          <c:idx val="0"/>
          <c:order val="0"/>
          <c:tx>
            <c:strRef>
              <c:f>'NY Ettåringar_Medel_Moment'!$A$209</c:f>
              <c:strCache>
                <c:ptCount val="1"/>
                <c:pt idx="0">
                  <c:v>Skalltäthet</c:v>
                </c:pt>
              </c:strCache>
            </c:strRef>
          </c:tx>
          <c:marker>
            <c:symbol val="none"/>
          </c:marker>
          <c:trendline>
            <c:trendlineType val="linear"/>
            <c:dispRSqr val="0"/>
            <c:dispEq val="0"/>
          </c:trendline>
          <c:cat>
            <c:numRef>
              <c:f>('NY Ettåringar_Medel_Moment'!$C$210:$C$220,'NY Ettåringar_Medel_Moment'!$C$222,'NY Ettåringar_Medel_Moment'!$C$223,'NY Ettåringar_Medel_Moment'!$C$224,'NY Ettåringar_Medel_Moment'!$C$225,'NY Ettåringar_Medel_Moment'!$C$226,'NY Ettåringar_Medel_Moment'!$C$229)</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('NY Ettåringar_Medel_Moment'!$D$210:$D$220,'NY Ettåringar_Medel_Moment'!$D$222:$D$226,'NY Ettåringar_Medel_Moment'!$D$229)</c:f>
              <c:numCache>
                <c:formatCode>General</c:formatCode>
                <c:ptCount val="17"/>
                <c:pt idx="0">
                  <c:v>8.43</c:v>
                </c:pt>
                <c:pt idx="1">
                  <c:v>8.0399999999999991</c:v>
                </c:pt>
                <c:pt idx="2">
                  <c:v>8.07</c:v>
                </c:pt>
                <c:pt idx="3">
                  <c:v>7.84</c:v>
                </c:pt>
                <c:pt idx="4">
                  <c:v>7.85</c:v>
                </c:pt>
                <c:pt idx="5">
                  <c:v>8.3000000000000007</c:v>
                </c:pt>
                <c:pt idx="6">
                  <c:v>8.15</c:v>
                </c:pt>
                <c:pt idx="7">
                  <c:v>8.11</c:v>
                </c:pt>
                <c:pt idx="8">
                  <c:v>8</c:v>
                </c:pt>
                <c:pt idx="9">
                  <c:v>8.0500000000000007</c:v>
                </c:pt>
                <c:pt idx="10">
                  <c:v>8.23</c:v>
                </c:pt>
                <c:pt idx="11">
                  <c:v>8.66</c:v>
                </c:pt>
                <c:pt idx="12">
                  <c:v>8.61</c:v>
                </c:pt>
                <c:pt idx="13">
                  <c:v>8.68</c:v>
                </c:pt>
                <c:pt idx="14">
                  <c:v>9.02</c:v>
                </c:pt>
                <c:pt idx="15">
                  <c:v>8.76</c:v>
                </c:pt>
                <c:pt idx="16">
                  <c:v>8.91</c:v>
                </c:pt>
              </c:numCache>
            </c:numRef>
          </c:val>
          <c:smooth val="0"/>
          <c:extLst>
            <c:ext xmlns:c16="http://schemas.microsoft.com/office/drawing/2014/chart" uri="{C3380CC4-5D6E-409C-BE32-E72D297353CC}">
              <c16:uniqueId val="{00000001-A74F-4410-A5FF-F376C06D7C6C}"/>
            </c:ext>
          </c:extLst>
        </c:ser>
        <c:dLbls>
          <c:showLegendKey val="0"/>
          <c:showVal val="0"/>
          <c:showCatName val="0"/>
          <c:showSerName val="0"/>
          <c:showPercent val="0"/>
          <c:showBubbleSize val="0"/>
        </c:dLbls>
        <c:smooth val="0"/>
        <c:axId val="174891392"/>
        <c:axId val="174892928"/>
      </c:lineChart>
      <c:catAx>
        <c:axId val="174891392"/>
        <c:scaling>
          <c:orientation val="minMax"/>
        </c:scaling>
        <c:delete val="0"/>
        <c:axPos val="b"/>
        <c:numFmt formatCode="General" sourceLinked="1"/>
        <c:majorTickMark val="out"/>
        <c:minorTickMark val="none"/>
        <c:tickLblPos val="nextTo"/>
        <c:crossAx val="174892928"/>
        <c:crosses val="autoZero"/>
        <c:auto val="1"/>
        <c:lblAlgn val="ctr"/>
        <c:lblOffset val="100"/>
        <c:noMultiLvlLbl val="0"/>
      </c:catAx>
      <c:valAx>
        <c:axId val="174892928"/>
        <c:scaling>
          <c:orientation val="minMax"/>
        </c:scaling>
        <c:delete val="0"/>
        <c:axPos val="l"/>
        <c:majorGridlines/>
        <c:numFmt formatCode="General" sourceLinked="1"/>
        <c:majorTickMark val="out"/>
        <c:minorTickMark val="none"/>
        <c:tickLblPos val="nextTo"/>
        <c:crossAx val="174891392"/>
        <c:crosses val="autoZero"/>
        <c:crossBetween val="between"/>
      </c:valAx>
      <c:spPr>
        <a:solidFill>
          <a:schemeClr val="accent3">
            <a:lumMod val="60000"/>
            <a:lumOff val="40000"/>
          </a:schemeClr>
        </a:solidFill>
      </c:spPr>
    </c:plotArea>
    <c:legend>
      <c:legendPos val="r"/>
      <c:layout>
        <c:manualLayout>
          <c:xMode val="edge"/>
          <c:yMode val="edge"/>
          <c:x val="0.23030341207349081"/>
          <c:y val="0.9054453293624829"/>
          <c:w val="0.53535468066491687"/>
          <c:h val="6.8767908309455561E-2"/>
        </c:manualLayout>
      </c:layout>
      <c:overlay val="0"/>
    </c:legend>
    <c:plotVisOnly val="1"/>
    <c:dispBlanksAs val="gap"/>
    <c:showDLblsOverMax val="0"/>
  </c:chart>
  <c:spPr>
    <a:solidFill>
      <a:schemeClr val="accent3">
        <a:lumMod val="60000"/>
        <a:lumOff val="40000"/>
      </a:schemeClr>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sv-SE"/>
              <a:t>Registreringar Finland</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numRef>
              <c:f>'reg stat Jämthund Norden'!$M$62:$X$62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'reg stat Jämthund Norden'!$M$63:$X$63</c:f>
              <c:numCache>
                <c:formatCode>General</c:formatCode>
                <c:ptCount val="12"/>
                <c:pt idx="0">
                  <c:v>1347</c:v>
                </c:pt>
                <c:pt idx="1">
                  <c:v>1297</c:v>
                </c:pt>
                <c:pt idx="2">
                  <c:v>1378</c:v>
                </c:pt>
                <c:pt idx="3">
                  <c:v>1455</c:v>
                </c:pt>
                <c:pt idx="4">
                  <c:v>1611</c:v>
                </c:pt>
                <c:pt idx="5">
                  <c:v>1322</c:v>
                </c:pt>
                <c:pt idx="6">
                  <c:v>1649</c:v>
                </c:pt>
                <c:pt idx="7">
                  <c:v>1394</c:v>
                </c:pt>
                <c:pt idx="8">
                  <c:v>1424</c:v>
                </c:pt>
                <c:pt idx="9">
                  <c:v>1411</c:v>
                </c:pt>
                <c:pt idx="10">
                  <c:v>1470</c:v>
                </c:pt>
                <c:pt idx="11">
                  <c:v>1199</c:v>
                </c:pt>
              </c:numCache>
            </c:numRef>
          </c:val>
          <c:extLst>
            <c:ext xmlns:c16="http://schemas.microsoft.com/office/drawing/2014/chart" uri="{C3380CC4-5D6E-409C-BE32-E72D297353CC}">
              <c16:uniqueId val="{00000000-40FA-4F2B-BCA7-16E0122ADE11}"/>
            </c:ext>
          </c:extLst>
        </c:ser>
        <c:dLbls>
          <c:showLegendKey val="0"/>
          <c:showVal val="0"/>
          <c:showCatName val="0"/>
          <c:showSerName val="0"/>
          <c:showPercent val="0"/>
          <c:showBubbleSize val="0"/>
        </c:dLbls>
        <c:gapWidth val="150"/>
        <c:shape val="box"/>
        <c:axId val="830586255"/>
        <c:axId val="1"/>
        <c:axId val="0"/>
      </c:bar3DChart>
      <c:catAx>
        <c:axId val="830586255"/>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830586255"/>
        <c:crosses val="autoZero"/>
        <c:crossBetween val="between"/>
      </c:valAx>
      <c:spPr>
        <a:noFill/>
        <a:ln w="25400">
          <a:noFill/>
        </a:ln>
      </c:spPr>
    </c:plotArea>
    <c:plotVisOnly val="1"/>
    <c:dispBlanksAs val="gap"/>
    <c:showDLblsOverMax val="0"/>
  </c:chart>
  <c:spPr>
    <a:solidFill>
      <a:schemeClr val="accent3">
        <a:lumMod val="60000"/>
        <a:lumOff val="40000"/>
      </a:schemeClr>
    </a:solidFill>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8826372703412073"/>
          <c:y val="4.1666553858418123E-2"/>
        </c:manualLayout>
      </c:layout>
      <c:overlay val="0"/>
    </c:title>
    <c:autoTitleDeleted val="0"/>
    <c:plotArea>
      <c:layout>
        <c:manualLayout>
          <c:layoutTarget val="inner"/>
          <c:xMode val="edge"/>
          <c:yMode val="edge"/>
          <c:x val="7.7699196691322692E-2"/>
          <c:y val="0.16075476238822584"/>
          <c:w val="0.89267117367905036"/>
          <c:h val="0.65152960464469656"/>
        </c:manualLayout>
      </c:layout>
      <c:lineChart>
        <c:grouping val="standard"/>
        <c:varyColors val="0"/>
        <c:ser>
          <c:idx val="0"/>
          <c:order val="0"/>
          <c:tx>
            <c:strRef>
              <c:f>'NY Ettåringar_Medel_Moment'!$A$237</c:f>
              <c:strCache>
                <c:ptCount val="1"/>
                <c:pt idx="0">
                  <c:v>Lydnad Samarbete</c:v>
                </c:pt>
              </c:strCache>
            </c:strRef>
          </c:tx>
          <c:marker>
            <c:symbol val="none"/>
          </c:marker>
          <c:trendline>
            <c:trendlineType val="linear"/>
            <c:dispRSqr val="0"/>
            <c:dispEq val="0"/>
          </c:trendline>
          <c:cat>
            <c:numRef>
              <c:f>('NY Ettåringar_Medel_Moment'!$C$238:$C$248,'NY Ettåringar_Medel_Moment'!$C$250:$C$253,'NY Ettåringar_Medel_Moment'!$C$254,'NY Ettåringar_Medel_Moment'!$C$257)</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('NY Ettåringar_Medel_Moment'!$D$238:$D$247,'NY Ettåringar_Medel_Moment'!$D$249:$D$254,'NY Ettåringar_Medel_Moment'!$D$257)</c:f>
              <c:numCache>
                <c:formatCode>General</c:formatCode>
                <c:ptCount val="17"/>
                <c:pt idx="0">
                  <c:v>6.26</c:v>
                </c:pt>
                <c:pt idx="1">
                  <c:v>5.87</c:v>
                </c:pt>
                <c:pt idx="2">
                  <c:v>5.98</c:v>
                </c:pt>
                <c:pt idx="3">
                  <c:v>6.06</c:v>
                </c:pt>
                <c:pt idx="4">
                  <c:v>5.94</c:v>
                </c:pt>
                <c:pt idx="5">
                  <c:v>6.07</c:v>
                </c:pt>
                <c:pt idx="6">
                  <c:v>6.24</c:v>
                </c:pt>
                <c:pt idx="7">
                  <c:v>6.07</c:v>
                </c:pt>
                <c:pt idx="8">
                  <c:v>5.91</c:v>
                </c:pt>
                <c:pt idx="9">
                  <c:v>5.65</c:v>
                </c:pt>
                <c:pt idx="10">
                  <c:v>5.73</c:v>
                </c:pt>
                <c:pt idx="11">
                  <c:v>6.04</c:v>
                </c:pt>
                <c:pt idx="12">
                  <c:v>5.76</c:v>
                </c:pt>
                <c:pt idx="13">
                  <c:v>6.13</c:v>
                </c:pt>
                <c:pt idx="14">
                  <c:v>6.08</c:v>
                </c:pt>
                <c:pt idx="15">
                  <c:v>5.75</c:v>
                </c:pt>
                <c:pt idx="16">
                  <c:v>5.44</c:v>
                </c:pt>
              </c:numCache>
            </c:numRef>
          </c:val>
          <c:smooth val="0"/>
          <c:extLst>
            <c:ext xmlns:c16="http://schemas.microsoft.com/office/drawing/2014/chart" uri="{C3380CC4-5D6E-409C-BE32-E72D297353CC}">
              <c16:uniqueId val="{00000001-4E3A-45A8-BD51-3770D07DF73D}"/>
            </c:ext>
          </c:extLst>
        </c:ser>
        <c:dLbls>
          <c:showLegendKey val="0"/>
          <c:showVal val="0"/>
          <c:showCatName val="0"/>
          <c:showSerName val="0"/>
          <c:showPercent val="0"/>
          <c:showBubbleSize val="0"/>
        </c:dLbls>
        <c:smooth val="0"/>
        <c:axId val="174930944"/>
        <c:axId val="174936832"/>
      </c:lineChart>
      <c:catAx>
        <c:axId val="174930944"/>
        <c:scaling>
          <c:orientation val="minMax"/>
        </c:scaling>
        <c:delete val="0"/>
        <c:axPos val="b"/>
        <c:numFmt formatCode="General" sourceLinked="1"/>
        <c:majorTickMark val="out"/>
        <c:minorTickMark val="none"/>
        <c:tickLblPos val="nextTo"/>
        <c:txPr>
          <a:bodyPr rot="-5400000" vert="horz"/>
          <a:lstStyle/>
          <a:p>
            <a:pPr>
              <a:defRPr/>
            </a:pPr>
            <a:endParaRPr lang="sv-SE"/>
          </a:p>
        </c:txPr>
        <c:crossAx val="174936832"/>
        <c:crosses val="autoZero"/>
        <c:auto val="1"/>
        <c:lblAlgn val="ctr"/>
        <c:lblOffset val="100"/>
        <c:noMultiLvlLbl val="0"/>
      </c:catAx>
      <c:valAx>
        <c:axId val="174936832"/>
        <c:scaling>
          <c:orientation val="minMax"/>
        </c:scaling>
        <c:delete val="0"/>
        <c:axPos val="l"/>
        <c:majorGridlines/>
        <c:numFmt formatCode="General" sourceLinked="1"/>
        <c:majorTickMark val="out"/>
        <c:minorTickMark val="none"/>
        <c:tickLblPos val="nextTo"/>
        <c:crossAx val="174930944"/>
        <c:crosses val="autoZero"/>
        <c:crossBetween val="between"/>
      </c:valAx>
      <c:spPr>
        <a:solidFill>
          <a:schemeClr val="accent3">
            <a:lumMod val="60000"/>
            <a:lumOff val="40000"/>
          </a:schemeClr>
        </a:solidFill>
      </c:spPr>
    </c:plotArea>
    <c:legend>
      <c:legendPos val="r"/>
      <c:layout>
        <c:manualLayout>
          <c:xMode val="edge"/>
          <c:yMode val="edge"/>
          <c:x val="0.22828318460192476"/>
          <c:y val="0.9054453293624829"/>
          <c:w val="0.53939513560804897"/>
          <c:h val="6.8767908309455561E-2"/>
        </c:manualLayout>
      </c:layout>
      <c:overlay val="0"/>
    </c:legend>
    <c:plotVisOnly val="1"/>
    <c:dispBlanksAs val="gap"/>
    <c:showDLblsOverMax val="0"/>
  </c:chart>
  <c:spPr>
    <a:solidFill>
      <a:schemeClr val="accent3">
        <a:lumMod val="60000"/>
        <a:lumOff val="40000"/>
      </a:schemeClr>
    </a:solidFill>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sv-SE" sz="1800" baseline="0"/>
              <a:t>Exteriör </a:t>
            </a:r>
            <a:endParaRPr lang="en-US"/>
          </a:p>
        </c:rich>
      </c:tx>
      <c:layout>
        <c:manualLayout>
          <c:xMode val="edge"/>
          <c:yMode val="edge"/>
          <c:x val="0.29648811029242328"/>
          <c:y val="2.0512820512820513E-2"/>
        </c:manualLayout>
      </c:layout>
      <c:overlay val="0"/>
    </c:title>
    <c:autoTitleDeleted val="0"/>
    <c:plotArea>
      <c:layout/>
      <c:barChart>
        <c:barDir val="col"/>
        <c:grouping val="clustered"/>
        <c:varyColors val="0"/>
        <c:ser>
          <c:idx val="0"/>
          <c:order val="0"/>
          <c:tx>
            <c:strRef>
              <c:f>'Hundar med CK-SKK'!$C$3</c:f>
              <c:strCache>
                <c:ptCount val="1"/>
                <c:pt idx="0">
                  <c:v>% CK</c:v>
                </c:pt>
              </c:strCache>
            </c:strRef>
          </c:tx>
          <c:invertIfNegative val="0"/>
          <c:trendline>
            <c:trendlineType val="linear"/>
            <c:dispRSqr val="0"/>
            <c:dispEq val="0"/>
          </c:trendline>
          <c:cat>
            <c:numRef>
              <c:f>'Hundar med CK-SKK'!$A$4:$A$23</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'Hundar med CK-SKK'!$C$4:$C$23</c:f>
              <c:numCache>
                <c:formatCode>0%</c:formatCode>
                <c:ptCount val="20"/>
                <c:pt idx="0">
                  <c:v>7.0730304772857966E-2</c:v>
                </c:pt>
                <c:pt idx="1">
                  <c:v>7.9698438341410882E-2</c:v>
                </c:pt>
                <c:pt idx="2">
                  <c:v>7.2072072072072071E-2</c:v>
                </c:pt>
                <c:pt idx="3">
                  <c:v>7.9132791327913274E-2</c:v>
                </c:pt>
                <c:pt idx="4">
                  <c:v>8.3550913838120106E-2</c:v>
                </c:pt>
                <c:pt idx="5">
                  <c:v>9.1787439613526575E-2</c:v>
                </c:pt>
                <c:pt idx="6">
                  <c:v>9.6887844979448037E-2</c:v>
                </c:pt>
                <c:pt idx="7">
                  <c:v>8.6904761904761901E-2</c:v>
                </c:pt>
                <c:pt idx="8">
                  <c:v>0.1086380498145204</c:v>
                </c:pt>
                <c:pt idx="9">
                  <c:v>0.11997736276174306</c:v>
                </c:pt>
                <c:pt idx="10">
                  <c:v>9.8745226404800879E-2</c:v>
                </c:pt>
                <c:pt idx="11">
                  <c:v>0.11462829736211032</c:v>
                </c:pt>
                <c:pt idx="12">
                  <c:v>0.10479323308270677</c:v>
                </c:pt>
                <c:pt idx="13">
                  <c:v>0.10485537190082644</c:v>
                </c:pt>
                <c:pt idx="14">
                  <c:v>0.12703016241299303</c:v>
                </c:pt>
                <c:pt idx="15">
                  <c:v>0.10339077265147303</c:v>
                </c:pt>
                <c:pt idx="16">
                  <c:v>9.5846645367412137E-2</c:v>
                </c:pt>
                <c:pt idx="17">
                  <c:v>8.9795918367346933E-2</c:v>
                </c:pt>
                <c:pt idx="18">
                  <c:v>0.11684782608695653</c:v>
                </c:pt>
                <c:pt idx="19">
                  <c:v>8.1675392670157068E-2</c:v>
                </c:pt>
              </c:numCache>
            </c:numRef>
          </c:val>
          <c:extLst>
            <c:ext xmlns:c16="http://schemas.microsoft.com/office/drawing/2014/chart" uri="{C3380CC4-5D6E-409C-BE32-E72D297353CC}">
              <c16:uniqueId val="{00000001-C4DB-46B5-B27D-8AFFD44870D7}"/>
            </c:ext>
          </c:extLst>
        </c:ser>
        <c:dLbls>
          <c:showLegendKey val="0"/>
          <c:showVal val="0"/>
          <c:showCatName val="0"/>
          <c:showSerName val="0"/>
          <c:showPercent val="0"/>
          <c:showBubbleSize val="0"/>
        </c:dLbls>
        <c:gapWidth val="150"/>
        <c:axId val="172020096"/>
        <c:axId val="172021632"/>
      </c:barChart>
      <c:catAx>
        <c:axId val="172020096"/>
        <c:scaling>
          <c:orientation val="minMax"/>
        </c:scaling>
        <c:delete val="0"/>
        <c:axPos val="b"/>
        <c:numFmt formatCode="General" sourceLinked="1"/>
        <c:majorTickMark val="out"/>
        <c:minorTickMark val="none"/>
        <c:tickLblPos val="nextTo"/>
        <c:crossAx val="172021632"/>
        <c:crosses val="autoZero"/>
        <c:auto val="1"/>
        <c:lblAlgn val="ctr"/>
        <c:lblOffset val="100"/>
        <c:noMultiLvlLbl val="0"/>
      </c:catAx>
      <c:valAx>
        <c:axId val="172021632"/>
        <c:scaling>
          <c:orientation val="minMax"/>
        </c:scaling>
        <c:delete val="0"/>
        <c:axPos val="l"/>
        <c:majorGridlines/>
        <c:numFmt formatCode="0%" sourceLinked="1"/>
        <c:majorTickMark val="out"/>
        <c:minorTickMark val="none"/>
        <c:tickLblPos val="nextTo"/>
        <c:crossAx val="172020096"/>
        <c:crosses val="autoZero"/>
        <c:crossBetween val="between"/>
      </c:valAx>
      <c:spPr>
        <a:solidFill>
          <a:schemeClr val="accent3">
            <a:lumMod val="60000"/>
            <a:lumOff val="40000"/>
          </a:schemeClr>
        </a:solidFill>
      </c:spPr>
    </c:plotArea>
    <c:legend>
      <c:legendPos val="r"/>
      <c:layout>
        <c:manualLayout>
          <c:xMode val="edge"/>
          <c:yMode val="edge"/>
          <c:x val="0.87580299785867233"/>
          <c:y val="0.5292314153038562"/>
          <c:w val="0.10492505353319059"/>
          <c:h val="7.3846153846153895E-2"/>
        </c:manualLayout>
      </c:layout>
      <c:overlay val="0"/>
    </c:legend>
    <c:plotVisOnly val="1"/>
    <c:dispBlanksAs val="gap"/>
    <c:showDLblsOverMax val="0"/>
  </c:chart>
  <c:spPr>
    <a:solidFill>
      <a:schemeClr val="accent3">
        <a:lumMod val="40000"/>
        <a:lumOff val="60000"/>
      </a:schemeClr>
    </a:solidFill>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sv-SE"/>
              <a:t>Procent röntgade av antal registrerade</a:t>
            </a:r>
          </a:p>
        </c:rich>
      </c:tx>
      <c:layout>
        <c:manualLayout>
          <c:xMode val="edge"/>
          <c:yMode val="edge"/>
          <c:x val="0.2183333333333333"/>
          <c:y val="4.1576471073970098E-2"/>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sv-SE"/>
        </a:p>
      </c:txPr>
    </c:title>
    <c:autoTitleDeleted val="0"/>
    <c:plotArea>
      <c:layout>
        <c:manualLayout>
          <c:layoutTarget val="inner"/>
          <c:xMode val="edge"/>
          <c:yMode val="edge"/>
          <c:x val="0.23080643044619423"/>
          <c:y val="0.26661376560095529"/>
          <c:w val="0.53005380577427819"/>
          <c:h val="0.48709531499614833"/>
        </c:manualLayout>
      </c:layout>
      <c:lineChart>
        <c:grouping val="standard"/>
        <c:varyColors val="0"/>
        <c:ser>
          <c:idx val="0"/>
          <c:order val="0"/>
          <c:tx>
            <c:strRef>
              <c:f>Blad1!$A$18</c:f>
              <c:strCache>
                <c:ptCount val="1"/>
                <c:pt idx="0">
                  <c:v> HD Röntg.</c:v>
                </c:pt>
              </c:strCache>
            </c:strRef>
          </c:tx>
          <c:spPr>
            <a:ln w="38100" cap="flat" cmpd="dbl" algn="ctr">
              <a:solidFill>
                <a:schemeClr val="accent1"/>
              </a:solidFill>
              <a:miter lim="800000"/>
            </a:ln>
            <a:effectLst/>
          </c:spPr>
          <c:marker>
            <c:symbol val="none"/>
          </c:marker>
          <c:cat>
            <c:numRef>
              <c:f>Blad1!$B$2:$L$2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Blad1!$B$18:$L$18</c:f>
              <c:numCache>
                <c:formatCode>0%</c:formatCode>
                <c:ptCount val="11"/>
                <c:pt idx="0">
                  <c:v>0.41006289308176103</c:v>
                </c:pt>
                <c:pt idx="1">
                  <c:v>0.38179596823457546</c:v>
                </c:pt>
                <c:pt idx="2">
                  <c:v>0.39613526570048307</c:v>
                </c:pt>
                <c:pt idx="3">
                  <c:v>0.40786749482401657</c:v>
                </c:pt>
                <c:pt idx="4">
                  <c:v>0.41950113378684806</c:v>
                </c:pt>
                <c:pt idx="5">
                  <c:v>0.40938799762329176</c:v>
                </c:pt>
                <c:pt idx="6">
                  <c:v>0.43018419489007725</c:v>
                </c:pt>
                <c:pt idx="7">
                  <c:v>0.41260162601626016</c:v>
                </c:pt>
                <c:pt idx="8">
                  <c:v>0.46951602765556255</c:v>
                </c:pt>
                <c:pt idx="9">
                  <c:v>0.48089401586157171</c:v>
                </c:pt>
                <c:pt idx="10">
                  <c:v>0.49242970439798123</c:v>
                </c:pt>
              </c:numCache>
            </c:numRef>
          </c:val>
          <c:smooth val="0"/>
          <c:extLst>
            <c:ext xmlns:c16="http://schemas.microsoft.com/office/drawing/2014/chart" uri="{C3380CC4-5D6E-409C-BE32-E72D297353CC}">
              <c16:uniqueId val="{00000000-FDF9-4C47-BC8E-E3F51B847B7E}"/>
            </c:ext>
          </c:extLst>
        </c:ser>
        <c:ser>
          <c:idx val="1"/>
          <c:order val="1"/>
          <c:tx>
            <c:strRef>
              <c:f>Blad1!$A$49</c:f>
              <c:strCache>
                <c:ptCount val="1"/>
                <c:pt idx="0">
                  <c:v>ED röntg.</c:v>
                </c:pt>
              </c:strCache>
            </c:strRef>
          </c:tx>
          <c:spPr>
            <a:ln w="38100" cap="flat" cmpd="dbl" algn="ctr">
              <a:solidFill>
                <a:schemeClr val="accent2"/>
              </a:solidFill>
              <a:miter lim="800000"/>
            </a:ln>
            <a:effectLst/>
          </c:spPr>
          <c:marker>
            <c:symbol val="none"/>
          </c:marker>
          <c:cat>
            <c:numRef>
              <c:f>Blad1!$B$2:$L$2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Blad1!$B$49:$L$49</c:f>
              <c:numCache>
                <c:formatCode>0%</c:formatCode>
                <c:ptCount val="11"/>
                <c:pt idx="0">
                  <c:v>0.37421383647798739</c:v>
                </c:pt>
                <c:pt idx="1">
                  <c:v>0.35919364691508859</c:v>
                </c:pt>
                <c:pt idx="2">
                  <c:v>0.37466451959205582</c:v>
                </c:pt>
                <c:pt idx="3">
                  <c:v>0.39337474120082816</c:v>
                </c:pt>
                <c:pt idx="4">
                  <c:v>0.40759637188208619</c:v>
                </c:pt>
                <c:pt idx="5">
                  <c:v>0.41760299625468167</c:v>
                </c:pt>
                <c:pt idx="6">
                  <c:v>0.42008318478906714</c:v>
                </c:pt>
                <c:pt idx="7">
                  <c:v>0.39769647696476967</c:v>
                </c:pt>
                <c:pt idx="8">
                  <c:v>0.45820238843494659</c:v>
                </c:pt>
                <c:pt idx="9">
                  <c:v>0.47007930785868779</c:v>
                </c:pt>
                <c:pt idx="10">
                  <c:v>0.48377793799567409</c:v>
                </c:pt>
              </c:numCache>
            </c:numRef>
          </c:val>
          <c:smooth val="0"/>
          <c:extLst>
            <c:ext xmlns:c16="http://schemas.microsoft.com/office/drawing/2014/chart" uri="{C3380CC4-5D6E-409C-BE32-E72D297353CC}">
              <c16:uniqueId val="{00000001-FDF9-4C47-BC8E-E3F51B847B7E}"/>
            </c:ext>
          </c:extLst>
        </c:ser>
        <c:dLbls>
          <c:showLegendKey val="0"/>
          <c:showVal val="0"/>
          <c:showCatName val="0"/>
          <c:showSerName val="0"/>
          <c:showPercent val="0"/>
          <c:showBubbleSize val="0"/>
        </c:dLbls>
        <c:smooth val="0"/>
        <c:axId val="629808936"/>
        <c:axId val="629817136"/>
      </c:lineChart>
      <c:catAx>
        <c:axId val="629808936"/>
        <c:scaling>
          <c:orientation val="minMax"/>
        </c:scaling>
        <c:delete val="0"/>
        <c:axPos val="b"/>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29817136"/>
        <c:crosses val="autoZero"/>
        <c:auto val="1"/>
        <c:lblAlgn val="ctr"/>
        <c:lblOffset val="100"/>
        <c:noMultiLvlLbl val="0"/>
      </c:catAx>
      <c:valAx>
        <c:axId val="629817136"/>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2980893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sv-SE"/>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HD</a:t>
            </a:r>
            <a:r>
              <a:rPr lang="sv-SE" baseline="0"/>
              <a:t> statistik</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Blad1!$A$12</c:f>
              <c:strCache>
                <c:ptCount val="1"/>
                <c:pt idx="0">
                  <c:v>HD grad A</c:v>
                </c:pt>
              </c:strCache>
            </c:strRef>
          </c:tx>
          <c:spPr>
            <a:ln w="28575" cap="rnd">
              <a:solidFill>
                <a:schemeClr val="accent1"/>
              </a:solidFill>
              <a:round/>
            </a:ln>
            <a:effectLst/>
          </c:spPr>
          <c:marker>
            <c:symbol val="none"/>
          </c:marker>
          <c:cat>
            <c:numRef>
              <c:f>Blad1!$B$2:$L$2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Blad1!$B$12:$L$12</c:f>
              <c:numCache>
                <c:formatCode>0%</c:formatCode>
                <c:ptCount val="11"/>
                <c:pt idx="0">
                  <c:v>0.69171779141104295</c:v>
                </c:pt>
                <c:pt idx="1">
                  <c:v>0.68479999999999996</c:v>
                </c:pt>
                <c:pt idx="2">
                  <c:v>0.72357723577235777</c:v>
                </c:pt>
                <c:pt idx="3">
                  <c:v>0.69162436548223349</c:v>
                </c:pt>
                <c:pt idx="4">
                  <c:v>0.66486486486486485</c:v>
                </c:pt>
                <c:pt idx="5">
                  <c:v>0.68940493468795361</c:v>
                </c:pt>
                <c:pt idx="6">
                  <c:v>0.72928176795580113</c:v>
                </c:pt>
                <c:pt idx="7">
                  <c:v>0.77504105090311992</c:v>
                </c:pt>
                <c:pt idx="8">
                  <c:v>0.75903614457831325</c:v>
                </c:pt>
                <c:pt idx="9">
                  <c:v>0.69415292353823088</c:v>
                </c:pt>
                <c:pt idx="10">
                  <c:v>0.68374816983894582</c:v>
                </c:pt>
              </c:numCache>
            </c:numRef>
          </c:val>
          <c:smooth val="0"/>
          <c:extLst>
            <c:ext xmlns:c16="http://schemas.microsoft.com/office/drawing/2014/chart" uri="{C3380CC4-5D6E-409C-BE32-E72D297353CC}">
              <c16:uniqueId val="{00000000-C01A-48F2-B912-5BBA39369CB4}"/>
            </c:ext>
          </c:extLst>
        </c:ser>
        <c:ser>
          <c:idx val="1"/>
          <c:order val="1"/>
          <c:tx>
            <c:strRef>
              <c:f>Blad1!$A$13</c:f>
              <c:strCache>
                <c:ptCount val="1"/>
                <c:pt idx="0">
                  <c:v>HD grad B</c:v>
                </c:pt>
              </c:strCache>
            </c:strRef>
          </c:tx>
          <c:spPr>
            <a:ln w="28575" cap="rnd">
              <a:solidFill>
                <a:schemeClr val="accent2"/>
              </a:solidFill>
              <a:round/>
            </a:ln>
            <a:effectLst/>
          </c:spPr>
          <c:marker>
            <c:symbol val="none"/>
          </c:marker>
          <c:cat>
            <c:numRef>
              <c:f>Blad1!$B$2:$L$2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Blad1!$B$13:$L$13</c:f>
              <c:numCache>
                <c:formatCode>0%</c:formatCode>
                <c:ptCount val="11"/>
                <c:pt idx="0">
                  <c:v>0.23466257668711657</c:v>
                </c:pt>
                <c:pt idx="1">
                  <c:v>0.216</c:v>
                </c:pt>
                <c:pt idx="2">
                  <c:v>0.19241192411924118</c:v>
                </c:pt>
                <c:pt idx="3">
                  <c:v>0.20812182741116753</c:v>
                </c:pt>
                <c:pt idx="4">
                  <c:v>0.23243243243243245</c:v>
                </c:pt>
                <c:pt idx="5">
                  <c:v>0.204644412191582</c:v>
                </c:pt>
                <c:pt idx="6">
                  <c:v>0.20994475138121546</c:v>
                </c:pt>
                <c:pt idx="7">
                  <c:v>0.15270935960591134</c:v>
                </c:pt>
                <c:pt idx="8">
                  <c:v>0.17938420348058903</c:v>
                </c:pt>
                <c:pt idx="9">
                  <c:v>0.23688155922038981</c:v>
                </c:pt>
                <c:pt idx="10">
                  <c:v>0.23426061493411421</c:v>
                </c:pt>
              </c:numCache>
            </c:numRef>
          </c:val>
          <c:smooth val="0"/>
          <c:extLst>
            <c:ext xmlns:c16="http://schemas.microsoft.com/office/drawing/2014/chart" uri="{C3380CC4-5D6E-409C-BE32-E72D297353CC}">
              <c16:uniqueId val="{00000001-C01A-48F2-B912-5BBA39369CB4}"/>
            </c:ext>
          </c:extLst>
        </c:ser>
        <c:ser>
          <c:idx val="2"/>
          <c:order val="2"/>
          <c:tx>
            <c:strRef>
              <c:f>Blad1!$A$14</c:f>
              <c:strCache>
                <c:ptCount val="1"/>
                <c:pt idx="0">
                  <c:v>HD grad C</c:v>
                </c:pt>
              </c:strCache>
            </c:strRef>
          </c:tx>
          <c:spPr>
            <a:ln w="28575" cap="rnd">
              <a:solidFill>
                <a:schemeClr val="accent3"/>
              </a:solidFill>
              <a:round/>
            </a:ln>
            <a:effectLst/>
          </c:spPr>
          <c:marker>
            <c:symbol val="none"/>
          </c:marker>
          <c:cat>
            <c:numRef>
              <c:f>Blad1!$B$2:$L$2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Blad1!$B$14:$L$14</c:f>
              <c:numCache>
                <c:formatCode>0%</c:formatCode>
                <c:ptCount val="11"/>
                <c:pt idx="0">
                  <c:v>4.7546012269938653E-2</c:v>
                </c:pt>
                <c:pt idx="1">
                  <c:v>7.3599999999999999E-2</c:v>
                </c:pt>
                <c:pt idx="2">
                  <c:v>5.0135501355013552E-2</c:v>
                </c:pt>
                <c:pt idx="3">
                  <c:v>8.3756345177664976E-2</c:v>
                </c:pt>
                <c:pt idx="4">
                  <c:v>7.9729729729729734E-2</c:v>
                </c:pt>
                <c:pt idx="5">
                  <c:v>9.1436865021770689E-2</c:v>
                </c:pt>
                <c:pt idx="6">
                  <c:v>4.9723756906077346E-2</c:v>
                </c:pt>
                <c:pt idx="7">
                  <c:v>6.0755336617405585E-2</c:v>
                </c:pt>
                <c:pt idx="8">
                  <c:v>4.2838018741633198E-2</c:v>
                </c:pt>
                <c:pt idx="9">
                  <c:v>5.8470764617691157E-2</c:v>
                </c:pt>
                <c:pt idx="10">
                  <c:v>6.0029282576866766E-2</c:v>
                </c:pt>
              </c:numCache>
            </c:numRef>
          </c:val>
          <c:smooth val="0"/>
          <c:extLst>
            <c:ext xmlns:c16="http://schemas.microsoft.com/office/drawing/2014/chart" uri="{C3380CC4-5D6E-409C-BE32-E72D297353CC}">
              <c16:uniqueId val="{00000002-C01A-48F2-B912-5BBA39369CB4}"/>
            </c:ext>
          </c:extLst>
        </c:ser>
        <c:ser>
          <c:idx val="3"/>
          <c:order val="3"/>
          <c:tx>
            <c:strRef>
              <c:f>Blad1!$A$15</c:f>
              <c:strCache>
                <c:ptCount val="1"/>
                <c:pt idx="0">
                  <c:v>HD grad D</c:v>
                </c:pt>
              </c:strCache>
            </c:strRef>
          </c:tx>
          <c:spPr>
            <a:ln w="28575" cap="rnd">
              <a:solidFill>
                <a:schemeClr val="accent4"/>
              </a:solidFill>
              <a:round/>
            </a:ln>
            <a:effectLst/>
          </c:spPr>
          <c:marker>
            <c:symbol val="none"/>
          </c:marker>
          <c:cat>
            <c:numRef>
              <c:f>Blad1!$B$2:$L$2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Blad1!$B$15:$L$15</c:f>
              <c:numCache>
                <c:formatCode>0%</c:formatCode>
                <c:ptCount val="11"/>
                <c:pt idx="0">
                  <c:v>2.4539877300613498E-2</c:v>
                </c:pt>
                <c:pt idx="1">
                  <c:v>2.24E-2</c:v>
                </c:pt>
                <c:pt idx="2">
                  <c:v>2.9810298102981029E-2</c:v>
                </c:pt>
                <c:pt idx="3">
                  <c:v>1.6497461928934011E-2</c:v>
                </c:pt>
                <c:pt idx="4">
                  <c:v>2.2972972972972974E-2</c:v>
                </c:pt>
                <c:pt idx="5">
                  <c:v>1.1611030478955007E-2</c:v>
                </c:pt>
                <c:pt idx="6">
                  <c:v>1.1049723756906077E-2</c:v>
                </c:pt>
                <c:pt idx="7">
                  <c:v>6.5681444991789817E-3</c:v>
                </c:pt>
                <c:pt idx="8">
                  <c:v>1.8741633199464525E-2</c:v>
                </c:pt>
                <c:pt idx="9">
                  <c:v>8.9955022488755615E-3</c:v>
                </c:pt>
                <c:pt idx="10">
                  <c:v>1.7569546120058566E-2</c:v>
                </c:pt>
              </c:numCache>
            </c:numRef>
          </c:val>
          <c:smooth val="0"/>
          <c:extLst>
            <c:ext xmlns:c16="http://schemas.microsoft.com/office/drawing/2014/chart" uri="{C3380CC4-5D6E-409C-BE32-E72D297353CC}">
              <c16:uniqueId val="{00000003-C01A-48F2-B912-5BBA39369CB4}"/>
            </c:ext>
          </c:extLst>
        </c:ser>
        <c:ser>
          <c:idx val="4"/>
          <c:order val="4"/>
          <c:tx>
            <c:strRef>
              <c:f>Blad1!$A$16</c:f>
              <c:strCache>
                <c:ptCount val="1"/>
                <c:pt idx="0">
                  <c:v>HD grad E</c:v>
                </c:pt>
              </c:strCache>
            </c:strRef>
          </c:tx>
          <c:spPr>
            <a:ln w="28575" cap="rnd">
              <a:solidFill>
                <a:schemeClr val="accent5"/>
              </a:solidFill>
              <a:round/>
            </a:ln>
            <a:effectLst/>
          </c:spPr>
          <c:marker>
            <c:symbol val="none"/>
          </c:marker>
          <c:cat>
            <c:numRef>
              <c:f>Blad1!$B$2:$L$2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Blad1!$B$16:$L$16</c:f>
              <c:numCache>
                <c:formatCode>0%</c:formatCode>
                <c:ptCount val="11"/>
                <c:pt idx="0">
                  <c:v>1.5337423312883436E-3</c:v>
                </c:pt>
                <c:pt idx="1">
                  <c:v>3.2000000000000002E-3</c:v>
                </c:pt>
                <c:pt idx="2">
                  <c:v>4.0650406504065045E-3</c:v>
                </c:pt>
                <c:pt idx="3">
                  <c:v>0</c:v>
                </c:pt>
                <c:pt idx="4">
                  <c:v>0</c:v>
                </c:pt>
                <c:pt idx="5">
                  <c:v>2.9027576197387518E-3</c:v>
                </c:pt>
                <c:pt idx="6">
                  <c:v>0</c:v>
                </c:pt>
                <c:pt idx="7">
                  <c:v>4.9261083743842365E-3</c:v>
                </c:pt>
                <c:pt idx="8">
                  <c:v>0</c:v>
                </c:pt>
                <c:pt idx="9">
                  <c:v>1.4992503748125937E-3</c:v>
                </c:pt>
                <c:pt idx="10">
                  <c:v>4.3923865300146414E-3</c:v>
                </c:pt>
              </c:numCache>
            </c:numRef>
          </c:val>
          <c:smooth val="0"/>
          <c:extLst>
            <c:ext xmlns:c16="http://schemas.microsoft.com/office/drawing/2014/chart" uri="{C3380CC4-5D6E-409C-BE32-E72D297353CC}">
              <c16:uniqueId val="{00000004-C01A-48F2-B912-5BBA39369CB4}"/>
            </c:ext>
          </c:extLst>
        </c:ser>
        <c:dLbls>
          <c:showLegendKey val="0"/>
          <c:showVal val="0"/>
          <c:showCatName val="0"/>
          <c:showSerName val="0"/>
          <c:showPercent val="0"/>
          <c:showBubbleSize val="0"/>
        </c:dLbls>
        <c:smooth val="0"/>
        <c:axId val="607370128"/>
        <c:axId val="607370456"/>
      </c:lineChart>
      <c:catAx>
        <c:axId val="60737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7370456"/>
        <c:crosses val="autoZero"/>
        <c:auto val="1"/>
        <c:lblAlgn val="ctr"/>
        <c:lblOffset val="100"/>
        <c:noMultiLvlLbl val="0"/>
      </c:catAx>
      <c:valAx>
        <c:axId val="607370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73701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sv-SE"/>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ED</a:t>
            </a:r>
            <a:r>
              <a:rPr lang="sv-SE" baseline="0"/>
              <a:t> statistik</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Blad1!$A$44</c:f>
              <c:strCache>
                <c:ptCount val="1"/>
                <c:pt idx="0">
                  <c:v>ED ua (0)</c:v>
                </c:pt>
              </c:strCache>
            </c:strRef>
          </c:tx>
          <c:spPr>
            <a:ln w="28575" cap="rnd">
              <a:solidFill>
                <a:schemeClr val="accent1"/>
              </a:solidFill>
              <a:round/>
            </a:ln>
            <a:effectLst/>
          </c:spPr>
          <c:marker>
            <c:symbol val="none"/>
          </c:marker>
          <c:cat>
            <c:numRef>
              <c:f>Blad1!$B$35:$L$35</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Blad1!$B$44:$L$44</c:f>
              <c:numCache>
                <c:formatCode>0%</c:formatCode>
                <c:ptCount val="11"/>
                <c:pt idx="0">
                  <c:v>0.94285714285714284</c:v>
                </c:pt>
                <c:pt idx="1">
                  <c:v>0.91666666666666663</c:v>
                </c:pt>
                <c:pt idx="2">
                  <c:v>0.93982808022922637</c:v>
                </c:pt>
                <c:pt idx="3">
                  <c:v>0.9263157894736842</c:v>
                </c:pt>
                <c:pt idx="4">
                  <c:v>0.9179415855354659</c:v>
                </c:pt>
                <c:pt idx="5">
                  <c:v>0.9207772795216741</c:v>
                </c:pt>
                <c:pt idx="6">
                  <c:v>0.93917963224893919</c:v>
                </c:pt>
                <c:pt idx="7">
                  <c:v>0.93185689948892669</c:v>
                </c:pt>
                <c:pt idx="8">
                  <c:v>0.94513031550068582</c:v>
                </c:pt>
                <c:pt idx="9">
                  <c:v>0.93251533742331283</c:v>
                </c:pt>
                <c:pt idx="10">
                  <c:v>0.93293591654247388</c:v>
                </c:pt>
              </c:numCache>
            </c:numRef>
          </c:val>
          <c:smooth val="0"/>
          <c:extLst>
            <c:ext xmlns:c16="http://schemas.microsoft.com/office/drawing/2014/chart" uri="{C3380CC4-5D6E-409C-BE32-E72D297353CC}">
              <c16:uniqueId val="{00000000-E4E5-4E20-935C-6902024EACD6}"/>
            </c:ext>
          </c:extLst>
        </c:ser>
        <c:ser>
          <c:idx val="1"/>
          <c:order val="1"/>
          <c:tx>
            <c:strRef>
              <c:f>Blad1!$A$45</c:f>
              <c:strCache>
                <c:ptCount val="1"/>
                <c:pt idx="0">
                  <c:v>ED grad 1</c:v>
                </c:pt>
              </c:strCache>
            </c:strRef>
          </c:tx>
          <c:spPr>
            <a:ln w="28575" cap="rnd">
              <a:solidFill>
                <a:schemeClr val="accent2"/>
              </a:solidFill>
              <a:round/>
            </a:ln>
            <a:effectLst/>
          </c:spPr>
          <c:marker>
            <c:symbol val="none"/>
          </c:marker>
          <c:cat>
            <c:numRef>
              <c:f>Blad1!$B$35:$L$35</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Blad1!$B$45:$L$45</c:f>
              <c:numCache>
                <c:formatCode>0%</c:formatCode>
                <c:ptCount val="11"/>
                <c:pt idx="0">
                  <c:v>3.6974789915966387E-2</c:v>
                </c:pt>
                <c:pt idx="1">
                  <c:v>5.2721088435374153E-2</c:v>
                </c:pt>
                <c:pt idx="2">
                  <c:v>3.7249283667621778E-2</c:v>
                </c:pt>
                <c:pt idx="3">
                  <c:v>0.05</c:v>
                </c:pt>
                <c:pt idx="4">
                  <c:v>4.3115438108484005E-2</c:v>
                </c:pt>
                <c:pt idx="5">
                  <c:v>3.8863976083707022E-2</c:v>
                </c:pt>
                <c:pt idx="6">
                  <c:v>3.6775106082036775E-2</c:v>
                </c:pt>
                <c:pt idx="7">
                  <c:v>3.9182282793867124E-2</c:v>
                </c:pt>
                <c:pt idx="8">
                  <c:v>3.292181069958848E-2</c:v>
                </c:pt>
                <c:pt idx="9">
                  <c:v>2.9141104294478526E-2</c:v>
                </c:pt>
                <c:pt idx="10">
                  <c:v>4.1728763040238454E-2</c:v>
                </c:pt>
              </c:numCache>
            </c:numRef>
          </c:val>
          <c:smooth val="0"/>
          <c:extLst>
            <c:ext xmlns:c16="http://schemas.microsoft.com/office/drawing/2014/chart" uri="{C3380CC4-5D6E-409C-BE32-E72D297353CC}">
              <c16:uniqueId val="{00000001-E4E5-4E20-935C-6902024EACD6}"/>
            </c:ext>
          </c:extLst>
        </c:ser>
        <c:ser>
          <c:idx val="2"/>
          <c:order val="2"/>
          <c:tx>
            <c:strRef>
              <c:f>Blad1!$A$46</c:f>
              <c:strCache>
                <c:ptCount val="1"/>
                <c:pt idx="0">
                  <c:v>ED grad 2</c:v>
                </c:pt>
              </c:strCache>
            </c:strRef>
          </c:tx>
          <c:spPr>
            <a:ln w="28575" cap="rnd">
              <a:solidFill>
                <a:schemeClr val="accent3"/>
              </a:solidFill>
              <a:round/>
            </a:ln>
            <a:effectLst/>
          </c:spPr>
          <c:marker>
            <c:symbol val="none"/>
          </c:marker>
          <c:cat>
            <c:numRef>
              <c:f>Blad1!$B$35:$L$35</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Blad1!$B$46:$L$46</c:f>
              <c:numCache>
                <c:formatCode>0%</c:formatCode>
                <c:ptCount val="11"/>
                <c:pt idx="0">
                  <c:v>1.1764705882352941E-2</c:v>
                </c:pt>
                <c:pt idx="1">
                  <c:v>2.0408163265306121E-2</c:v>
                </c:pt>
                <c:pt idx="2">
                  <c:v>1.5759312320916905E-2</c:v>
                </c:pt>
                <c:pt idx="3">
                  <c:v>1.0526315789473684E-2</c:v>
                </c:pt>
                <c:pt idx="4">
                  <c:v>1.8080667593880391E-2</c:v>
                </c:pt>
                <c:pt idx="5">
                  <c:v>2.0926756352765322E-2</c:v>
                </c:pt>
                <c:pt idx="6">
                  <c:v>8.4865629420084864E-3</c:v>
                </c:pt>
                <c:pt idx="7">
                  <c:v>6.8143100511073255E-3</c:v>
                </c:pt>
                <c:pt idx="8">
                  <c:v>8.23045267489712E-3</c:v>
                </c:pt>
                <c:pt idx="9">
                  <c:v>1.0736196319018405E-2</c:v>
                </c:pt>
                <c:pt idx="10">
                  <c:v>7.4515648286140089E-3</c:v>
                </c:pt>
              </c:numCache>
            </c:numRef>
          </c:val>
          <c:smooth val="0"/>
          <c:extLst>
            <c:ext xmlns:c16="http://schemas.microsoft.com/office/drawing/2014/chart" uri="{C3380CC4-5D6E-409C-BE32-E72D297353CC}">
              <c16:uniqueId val="{00000002-E4E5-4E20-935C-6902024EACD6}"/>
            </c:ext>
          </c:extLst>
        </c:ser>
        <c:ser>
          <c:idx val="3"/>
          <c:order val="3"/>
          <c:tx>
            <c:strRef>
              <c:f>Blad1!$A$47</c:f>
              <c:strCache>
                <c:ptCount val="1"/>
                <c:pt idx="0">
                  <c:v>ED grad 3</c:v>
                </c:pt>
              </c:strCache>
            </c:strRef>
          </c:tx>
          <c:spPr>
            <a:ln w="28575" cap="rnd">
              <a:solidFill>
                <a:schemeClr val="accent4"/>
              </a:solidFill>
              <a:round/>
            </a:ln>
            <a:effectLst/>
          </c:spPr>
          <c:marker>
            <c:symbol val="none"/>
          </c:marker>
          <c:cat>
            <c:numRef>
              <c:f>Blad1!$B$35:$L$35</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Blad1!$B$47:$L$47</c:f>
              <c:numCache>
                <c:formatCode>0%</c:formatCode>
                <c:ptCount val="11"/>
                <c:pt idx="0">
                  <c:v>8.4033613445378148E-3</c:v>
                </c:pt>
                <c:pt idx="1">
                  <c:v>1.020408163265306E-2</c:v>
                </c:pt>
                <c:pt idx="2">
                  <c:v>7.1633237822349575E-3</c:v>
                </c:pt>
                <c:pt idx="3">
                  <c:v>1.3157894736842105E-2</c:v>
                </c:pt>
                <c:pt idx="4">
                  <c:v>2.0862308762169681E-2</c:v>
                </c:pt>
                <c:pt idx="5">
                  <c:v>1.9431988041853511E-2</c:v>
                </c:pt>
                <c:pt idx="6">
                  <c:v>1.5558698727015558E-2</c:v>
                </c:pt>
                <c:pt idx="7">
                  <c:v>2.2146507666098807E-2</c:v>
                </c:pt>
                <c:pt idx="8">
                  <c:v>1.3717421124828532E-2</c:v>
                </c:pt>
                <c:pt idx="9">
                  <c:v>2.7607361963190184E-2</c:v>
                </c:pt>
                <c:pt idx="10">
                  <c:v>1.7883755588673621E-2</c:v>
                </c:pt>
              </c:numCache>
            </c:numRef>
          </c:val>
          <c:smooth val="0"/>
          <c:extLst>
            <c:ext xmlns:c16="http://schemas.microsoft.com/office/drawing/2014/chart" uri="{C3380CC4-5D6E-409C-BE32-E72D297353CC}">
              <c16:uniqueId val="{00000003-E4E5-4E20-935C-6902024EACD6}"/>
            </c:ext>
          </c:extLst>
        </c:ser>
        <c:dLbls>
          <c:showLegendKey val="0"/>
          <c:showVal val="0"/>
          <c:showCatName val="0"/>
          <c:showSerName val="0"/>
          <c:showPercent val="0"/>
          <c:showBubbleSize val="0"/>
        </c:dLbls>
        <c:smooth val="0"/>
        <c:axId val="646507144"/>
        <c:axId val="646514360"/>
      </c:lineChart>
      <c:catAx>
        <c:axId val="64650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46514360"/>
        <c:crosses val="autoZero"/>
        <c:auto val="1"/>
        <c:lblAlgn val="ctr"/>
        <c:lblOffset val="100"/>
        <c:noMultiLvlLbl val="0"/>
      </c:catAx>
      <c:valAx>
        <c:axId val="646514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46507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sv-SE"/>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8.5480925155056259E-2"/>
          <c:y val="0.19486111111111112"/>
          <c:w val="0.87205622983432807"/>
          <c:h val="0.72088764946048411"/>
        </c:manualLayout>
      </c:layout>
      <c:barChart>
        <c:barDir val="col"/>
        <c:grouping val="stacked"/>
        <c:varyColors val="0"/>
        <c:ser>
          <c:idx val="0"/>
          <c:order val="0"/>
          <c:tx>
            <c:strRef>
              <c:f>Blad1!$B$12</c:f>
              <c:strCache>
                <c:ptCount val="1"/>
                <c:pt idx="0">
                  <c:v>Procent ögonlysta av registrerade</c:v>
                </c:pt>
              </c:strCache>
            </c:strRef>
          </c:tx>
          <c:spPr>
            <a:solidFill>
              <a:schemeClr val="accent1"/>
            </a:solidFill>
            <a:ln>
              <a:noFill/>
            </a:ln>
            <a:effectLst/>
          </c:spPr>
          <c:invertIfNegative val="0"/>
          <c:cat>
            <c:numRef>
              <c:f>Blad1!$C$3:$L$3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Blad1!$C$12:$L$12</c:f>
              <c:numCache>
                <c:formatCode>0.00%</c:formatCode>
                <c:ptCount val="10"/>
                <c:pt idx="0">
                  <c:v>2.0769700671960906E-2</c:v>
                </c:pt>
                <c:pt idx="1">
                  <c:v>1.7176596886741814E-2</c:v>
                </c:pt>
                <c:pt idx="2">
                  <c:v>1.9668737060041408E-2</c:v>
                </c:pt>
                <c:pt idx="3">
                  <c:v>2.3242630385487528E-2</c:v>
                </c:pt>
                <c:pt idx="4">
                  <c:v>3.6204744069912607E-2</c:v>
                </c:pt>
                <c:pt idx="5">
                  <c:v>4.8722519310754601E-2</c:v>
                </c:pt>
                <c:pt idx="6">
                  <c:v>4.9457994579945798E-2</c:v>
                </c:pt>
                <c:pt idx="7">
                  <c:v>6.1596480201131364E-2</c:v>
                </c:pt>
                <c:pt idx="8">
                  <c:v>6.2725306416726745E-2</c:v>
                </c:pt>
                <c:pt idx="9">
                  <c:v>3.3935413245758071E-2</c:v>
                </c:pt>
              </c:numCache>
            </c:numRef>
          </c:val>
          <c:extLst>
            <c:ext xmlns:c16="http://schemas.microsoft.com/office/drawing/2014/chart" uri="{C3380CC4-5D6E-409C-BE32-E72D297353CC}">
              <c16:uniqueId val="{00000000-B13C-4DAA-ABDE-C8D5DCEF54C5}"/>
            </c:ext>
          </c:extLst>
        </c:ser>
        <c:dLbls>
          <c:showLegendKey val="0"/>
          <c:showVal val="0"/>
          <c:showCatName val="0"/>
          <c:showSerName val="0"/>
          <c:showPercent val="0"/>
          <c:showBubbleSize val="0"/>
        </c:dLbls>
        <c:gapWidth val="150"/>
        <c:overlap val="100"/>
        <c:axId val="536867456"/>
        <c:axId val="536862880"/>
      </c:barChart>
      <c:catAx>
        <c:axId val="53686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36862880"/>
        <c:crosses val="autoZero"/>
        <c:auto val="1"/>
        <c:lblAlgn val="ctr"/>
        <c:lblOffset val="100"/>
        <c:noMultiLvlLbl val="0"/>
      </c:catAx>
      <c:valAx>
        <c:axId val="536862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36867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sv-SE"/>
              <a:t>%</a:t>
            </a:r>
            <a:r>
              <a:rPr lang="sv-SE" baseline="0"/>
              <a:t> diagnos på ögonlysta hundar</a:t>
            </a:r>
            <a:endParaRPr lang="sv-SE"/>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Blad1!$B$9</c:f>
              <c:strCache>
                <c:ptCount val="1"/>
                <c:pt idx="0">
                  <c:v>Diagnos </c:v>
                </c:pt>
              </c:strCache>
            </c:strRef>
          </c:tx>
          <c:spPr>
            <a:solidFill>
              <a:srgbClr val="FF0000"/>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Blad1!$C$3:$L$3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Blad1!$C$9:$L$9</c:f>
              <c:numCache>
                <c:formatCode>0%</c:formatCode>
                <c:ptCount val="10"/>
                <c:pt idx="0">
                  <c:v>8.8235294117647065E-2</c:v>
                </c:pt>
                <c:pt idx="1">
                  <c:v>0.40625</c:v>
                </c:pt>
                <c:pt idx="2">
                  <c:v>0.13157894736842105</c:v>
                </c:pt>
                <c:pt idx="3">
                  <c:v>0.41463414634146339</c:v>
                </c:pt>
                <c:pt idx="4">
                  <c:v>0.17241379310344829</c:v>
                </c:pt>
                <c:pt idx="5">
                  <c:v>7.3170731707317069E-2</c:v>
                </c:pt>
                <c:pt idx="6">
                  <c:v>9.5890410958904104E-2</c:v>
                </c:pt>
                <c:pt idx="7">
                  <c:v>8.1632653061224483E-2</c:v>
                </c:pt>
                <c:pt idx="8">
                  <c:v>2.2988505747126436E-2</c:v>
                </c:pt>
                <c:pt idx="9">
                  <c:v>6.4516129032258063E-2</c:v>
                </c:pt>
              </c:numCache>
            </c:numRef>
          </c:val>
          <c:extLst>
            <c:ext xmlns:c16="http://schemas.microsoft.com/office/drawing/2014/chart" uri="{C3380CC4-5D6E-409C-BE32-E72D297353CC}">
              <c16:uniqueId val="{00000000-AAC1-47B3-82F8-029DA23FF759}"/>
            </c:ext>
          </c:extLst>
        </c:ser>
        <c:ser>
          <c:idx val="1"/>
          <c:order val="1"/>
          <c:tx>
            <c:strRef>
              <c:f>Blad1!$B$10</c:f>
              <c:strCache>
                <c:ptCount val="1"/>
                <c:pt idx="0">
                  <c:v>Utan anmärkning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Blad1!$C$3:$L$3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Blad1!$C$10:$L$10</c:f>
              <c:numCache>
                <c:formatCode>0%</c:formatCode>
                <c:ptCount val="10"/>
                <c:pt idx="0">
                  <c:v>0.91176470588235292</c:v>
                </c:pt>
                <c:pt idx="1">
                  <c:v>0.59375</c:v>
                </c:pt>
                <c:pt idx="2">
                  <c:v>0.86842105263157898</c:v>
                </c:pt>
                <c:pt idx="3">
                  <c:v>0.58536585365853655</c:v>
                </c:pt>
                <c:pt idx="4">
                  <c:v>0.82758620689655171</c:v>
                </c:pt>
                <c:pt idx="5">
                  <c:v>0.92682926829268297</c:v>
                </c:pt>
                <c:pt idx="6">
                  <c:v>0.90410958904109584</c:v>
                </c:pt>
                <c:pt idx="7">
                  <c:v>0.91836734693877553</c:v>
                </c:pt>
                <c:pt idx="8">
                  <c:v>0.97701149425287359</c:v>
                </c:pt>
                <c:pt idx="9">
                  <c:v>0.93548387096774188</c:v>
                </c:pt>
              </c:numCache>
            </c:numRef>
          </c:val>
          <c:extLst>
            <c:ext xmlns:c16="http://schemas.microsoft.com/office/drawing/2014/chart" uri="{C3380CC4-5D6E-409C-BE32-E72D297353CC}">
              <c16:uniqueId val="{00000001-AAC1-47B3-82F8-029DA23FF759}"/>
            </c:ext>
          </c:extLst>
        </c:ser>
        <c:dLbls>
          <c:dLblPos val="ctr"/>
          <c:showLegendKey val="0"/>
          <c:showVal val="1"/>
          <c:showCatName val="0"/>
          <c:showSerName val="0"/>
          <c:showPercent val="0"/>
          <c:showBubbleSize val="0"/>
        </c:dLbls>
        <c:gapWidth val="79"/>
        <c:overlap val="100"/>
        <c:axId val="221873936"/>
        <c:axId val="274147600"/>
      </c:barChart>
      <c:catAx>
        <c:axId val="221873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sv-SE"/>
                  <a:t>Årskull</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sv-SE"/>
          </a:p>
        </c:txPr>
        <c:crossAx val="274147600"/>
        <c:crosses val="autoZero"/>
        <c:auto val="1"/>
        <c:lblAlgn val="ctr"/>
        <c:lblOffset val="100"/>
        <c:noMultiLvlLbl val="0"/>
      </c:catAx>
      <c:valAx>
        <c:axId val="274147600"/>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sv-SE"/>
                  <a:t>Procent</a:t>
                </a:r>
                <a:r>
                  <a:rPr lang="sv-SE" baseline="0"/>
                  <a:t> av ögonlysta hundar</a:t>
                </a:r>
                <a:endParaRPr lang="sv-SE"/>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crossAx val="2218739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Diagnos</a:t>
            </a:r>
            <a:r>
              <a:rPr lang="sv-SE" baseline="0"/>
              <a:t> i förhållande till registrerade hundar per årskull</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noFill/>
            </a:ln>
            <a:effectLst/>
          </c:spPr>
          <c:invertIfNegative val="0"/>
          <c:cat>
            <c:numRef>
              <c:f>Blad1!$C$3:$L$3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Blad1!$C$11:$L$11</c:f>
              <c:numCache>
                <c:formatCode>0.00%</c:formatCode>
                <c:ptCount val="10"/>
                <c:pt idx="0">
                  <c:v>1.8326206475259622E-3</c:v>
                </c:pt>
                <c:pt idx="1">
                  <c:v>6.9779924852388618E-3</c:v>
                </c:pt>
                <c:pt idx="2">
                  <c:v>2.587991718426501E-3</c:v>
                </c:pt>
                <c:pt idx="3">
                  <c:v>9.6371882086167798E-3</c:v>
                </c:pt>
                <c:pt idx="4">
                  <c:v>6.2421972534332081E-3</c:v>
                </c:pt>
                <c:pt idx="5">
                  <c:v>3.5650623885918001E-3</c:v>
                </c:pt>
                <c:pt idx="6">
                  <c:v>4.7425474254742545E-3</c:v>
                </c:pt>
                <c:pt idx="7">
                  <c:v>5.02828409805154E-3</c:v>
                </c:pt>
                <c:pt idx="8">
                  <c:v>1.4419610670511895E-3</c:v>
                </c:pt>
                <c:pt idx="9">
                  <c:v>2.1893814997263274E-3</c:v>
                </c:pt>
              </c:numCache>
            </c:numRef>
          </c:val>
          <c:extLst>
            <c:ext xmlns:c16="http://schemas.microsoft.com/office/drawing/2014/chart" uri="{C3380CC4-5D6E-409C-BE32-E72D297353CC}">
              <c16:uniqueId val="{00000000-AF08-44BC-8B86-D683B5F4A571}"/>
            </c:ext>
          </c:extLst>
        </c:ser>
        <c:dLbls>
          <c:showLegendKey val="0"/>
          <c:showVal val="0"/>
          <c:showCatName val="0"/>
          <c:showSerName val="0"/>
          <c:showPercent val="0"/>
          <c:showBubbleSize val="0"/>
        </c:dLbls>
        <c:gapWidth val="219"/>
        <c:overlap val="-27"/>
        <c:axId val="661916751"/>
        <c:axId val="1526592255"/>
      </c:barChart>
      <c:catAx>
        <c:axId val="66191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26592255"/>
        <c:crosses val="autoZero"/>
        <c:auto val="1"/>
        <c:lblAlgn val="ctr"/>
        <c:lblOffset val="100"/>
        <c:noMultiLvlLbl val="0"/>
      </c:catAx>
      <c:valAx>
        <c:axId val="152659225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1916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sv-SE"/>
              <a:t>Registreringar Norge</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numRef>
              <c:f>'reg stat Jämthund Norden'!$M$62:$X$62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'reg stat Jämthund Norden'!$M$65:$X$65</c:f>
              <c:numCache>
                <c:formatCode>General</c:formatCode>
                <c:ptCount val="12"/>
                <c:pt idx="0">
                  <c:v>276</c:v>
                </c:pt>
                <c:pt idx="1">
                  <c:v>300</c:v>
                </c:pt>
                <c:pt idx="2">
                  <c:v>354</c:v>
                </c:pt>
                <c:pt idx="3">
                  <c:v>422</c:v>
                </c:pt>
                <c:pt idx="4">
                  <c:v>381</c:v>
                </c:pt>
                <c:pt idx="5">
                  <c:v>342</c:v>
                </c:pt>
                <c:pt idx="6">
                  <c:v>292</c:v>
                </c:pt>
                <c:pt idx="7">
                  <c:v>327</c:v>
                </c:pt>
                <c:pt idx="8">
                  <c:v>448</c:v>
                </c:pt>
                <c:pt idx="9">
                  <c:v>298</c:v>
                </c:pt>
                <c:pt idx="10">
                  <c:v>443</c:v>
                </c:pt>
                <c:pt idx="11">
                  <c:v>473</c:v>
                </c:pt>
              </c:numCache>
            </c:numRef>
          </c:val>
          <c:extLst>
            <c:ext xmlns:c16="http://schemas.microsoft.com/office/drawing/2014/chart" uri="{C3380CC4-5D6E-409C-BE32-E72D297353CC}">
              <c16:uniqueId val="{00000000-1614-486D-A245-CE2F9816548A}"/>
            </c:ext>
          </c:extLst>
        </c:ser>
        <c:dLbls>
          <c:showLegendKey val="0"/>
          <c:showVal val="0"/>
          <c:showCatName val="0"/>
          <c:showSerName val="0"/>
          <c:showPercent val="0"/>
          <c:showBubbleSize val="0"/>
        </c:dLbls>
        <c:gapWidth val="150"/>
        <c:shape val="box"/>
        <c:axId val="830610735"/>
        <c:axId val="1"/>
        <c:axId val="0"/>
      </c:bar3DChart>
      <c:catAx>
        <c:axId val="830610735"/>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830610735"/>
        <c:crosses val="autoZero"/>
        <c:crossBetween val="between"/>
      </c:valAx>
      <c:spPr>
        <a:noFill/>
        <a:ln w="25400">
          <a:noFill/>
        </a:ln>
      </c:spPr>
    </c:plotArea>
    <c:plotVisOnly val="1"/>
    <c:dispBlanksAs val="gap"/>
    <c:showDLblsOverMax val="0"/>
  </c:chart>
  <c:spPr>
    <a:solidFill>
      <a:schemeClr val="accent3">
        <a:lumMod val="60000"/>
        <a:lumOff val="40000"/>
      </a:schemeClr>
    </a:solidFill>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sv-SE"/>
              <a:t>Registrering Jämthund i Norden</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2"/>
          <c:order val="0"/>
          <c:tx>
            <c:v>Sverige</c:v>
          </c:tx>
          <c:invertIfNegative val="0"/>
          <c:cat>
            <c:numRef>
              <c:f>'reg stat Jämthund Norden'!$N$62:$X$62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'reg stat Jämthund Norden'!$N$67:$X$67</c:f>
              <c:numCache>
                <c:formatCode>#,##0</c:formatCode>
                <c:ptCount val="11"/>
                <c:pt idx="0">
                  <c:v>1742</c:v>
                </c:pt>
                <c:pt idx="1">
                  <c:v>1935</c:v>
                </c:pt>
                <c:pt idx="2">
                  <c:v>2135</c:v>
                </c:pt>
                <c:pt idx="3">
                  <c:v>1851</c:v>
                </c:pt>
                <c:pt idx="4">
                  <c:v>1713</c:v>
                </c:pt>
                <c:pt idx="5">
                  <c:v>1793</c:v>
                </c:pt>
                <c:pt idx="6">
                  <c:v>1579</c:v>
                </c:pt>
                <c:pt idx="7">
                  <c:v>1684</c:v>
                </c:pt>
                <c:pt idx="8">
                  <c:v>1466</c:v>
                </c:pt>
                <c:pt idx="9">
                  <c:v>1952</c:v>
                </c:pt>
                <c:pt idx="10">
                  <c:v>1519</c:v>
                </c:pt>
              </c:numCache>
            </c:numRef>
          </c:val>
          <c:extLst>
            <c:ext xmlns:c16="http://schemas.microsoft.com/office/drawing/2014/chart" uri="{C3380CC4-5D6E-409C-BE32-E72D297353CC}">
              <c16:uniqueId val="{00000000-1D5C-4992-8C90-3B5AB0291727}"/>
            </c:ext>
          </c:extLst>
        </c:ser>
        <c:ser>
          <c:idx val="0"/>
          <c:order val="1"/>
          <c:tx>
            <c:v>Finland</c:v>
          </c:tx>
          <c:invertIfNegative val="0"/>
          <c:cat>
            <c:numRef>
              <c:f>'reg stat Jämthund Norden'!$N$62:$X$62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'reg stat Jämthund Norden'!$N$63:$X$63</c:f>
              <c:numCache>
                <c:formatCode>General</c:formatCode>
                <c:ptCount val="11"/>
                <c:pt idx="0">
                  <c:v>1297</c:v>
                </c:pt>
                <c:pt idx="1">
                  <c:v>1378</c:v>
                </c:pt>
                <c:pt idx="2">
                  <c:v>1455</c:v>
                </c:pt>
                <c:pt idx="3">
                  <c:v>1611</c:v>
                </c:pt>
                <c:pt idx="4">
                  <c:v>1322</c:v>
                </c:pt>
                <c:pt idx="5">
                  <c:v>1649</c:v>
                </c:pt>
                <c:pt idx="6">
                  <c:v>1394</c:v>
                </c:pt>
                <c:pt idx="7">
                  <c:v>1424</c:v>
                </c:pt>
                <c:pt idx="8">
                  <c:v>1411</c:v>
                </c:pt>
                <c:pt idx="9">
                  <c:v>1470</c:v>
                </c:pt>
                <c:pt idx="10">
                  <c:v>1199</c:v>
                </c:pt>
              </c:numCache>
            </c:numRef>
          </c:val>
          <c:extLst>
            <c:ext xmlns:c16="http://schemas.microsoft.com/office/drawing/2014/chart" uri="{C3380CC4-5D6E-409C-BE32-E72D297353CC}">
              <c16:uniqueId val="{00000001-1D5C-4992-8C90-3B5AB0291727}"/>
            </c:ext>
          </c:extLst>
        </c:ser>
        <c:ser>
          <c:idx val="1"/>
          <c:order val="2"/>
          <c:tx>
            <c:v>Norge</c:v>
          </c:tx>
          <c:invertIfNegative val="0"/>
          <c:cat>
            <c:numRef>
              <c:f>'reg stat Jämthund Norden'!$N$62:$X$62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'reg stat Jämthund Norden'!$N$65:$X$65</c:f>
              <c:numCache>
                <c:formatCode>General</c:formatCode>
                <c:ptCount val="11"/>
                <c:pt idx="0">
                  <c:v>300</c:v>
                </c:pt>
                <c:pt idx="1">
                  <c:v>354</c:v>
                </c:pt>
                <c:pt idx="2">
                  <c:v>422</c:v>
                </c:pt>
                <c:pt idx="3">
                  <c:v>381</c:v>
                </c:pt>
                <c:pt idx="4">
                  <c:v>342</c:v>
                </c:pt>
                <c:pt idx="5">
                  <c:v>292</c:v>
                </c:pt>
                <c:pt idx="6">
                  <c:v>327</c:v>
                </c:pt>
                <c:pt idx="7">
                  <c:v>448</c:v>
                </c:pt>
                <c:pt idx="8">
                  <c:v>298</c:v>
                </c:pt>
                <c:pt idx="9">
                  <c:v>443</c:v>
                </c:pt>
                <c:pt idx="10">
                  <c:v>473</c:v>
                </c:pt>
              </c:numCache>
            </c:numRef>
          </c:val>
          <c:extLst>
            <c:ext xmlns:c16="http://schemas.microsoft.com/office/drawing/2014/chart" uri="{C3380CC4-5D6E-409C-BE32-E72D297353CC}">
              <c16:uniqueId val="{00000002-1D5C-4992-8C90-3B5AB0291727}"/>
            </c:ext>
          </c:extLst>
        </c:ser>
        <c:dLbls>
          <c:showLegendKey val="0"/>
          <c:showVal val="0"/>
          <c:showCatName val="0"/>
          <c:showSerName val="0"/>
          <c:showPercent val="0"/>
          <c:showBubbleSize val="0"/>
        </c:dLbls>
        <c:gapWidth val="55"/>
        <c:gapDepth val="55"/>
        <c:shape val="box"/>
        <c:axId val="830611695"/>
        <c:axId val="1"/>
        <c:axId val="0"/>
      </c:bar3DChart>
      <c:catAx>
        <c:axId val="830611695"/>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1"/>
        <c:crosses val="autoZero"/>
        <c:auto val="1"/>
        <c:lblAlgn val="ctr"/>
        <c:lblOffset val="100"/>
        <c:noMultiLvlLbl val="0"/>
      </c:catAx>
      <c:valAx>
        <c:axId val="1"/>
        <c:scaling>
          <c:orientation val="minMax"/>
        </c:scaling>
        <c:delete val="0"/>
        <c:axPos val="l"/>
        <c:majorGridlines/>
        <c:numFmt formatCode="#,##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830611695"/>
        <c:crosses val="autoZero"/>
        <c:crossBetween val="between"/>
      </c:valAx>
      <c:spPr>
        <a:noFill/>
        <a:ln w="25400">
          <a:noFill/>
        </a:ln>
      </c:spPr>
    </c:plotArea>
    <c:legend>
      <c:legendPos val="r"/>
      <c:layout>
        <c:manualLayout>
          <c:xMode val="edge"/>
          <c:yMode val="edge"/>
          <c:x val="0.89117837110462716"/>
          <c:y val="0.48262591719830639"/>
          <c:w val="9.2647254753054353E-2"/>
          <c:h val="0.14671820219552845"/>
        </c:manualLayout>
      </c:layout>
      <c:overlay val="0"/>
      <c:txPr>
        <a:bodyPr/>
        <a:lstStyle/>
        <a:p>
          <a:pPr>
            <a:defRPr sz="775" b="0" i="0" u="none" strike="noStrike" baseline="0">
              <a:solidFill>
                <a:srgbClr val="000000"/>
              </a:solidFill>
              <a:latin typeface="Calibri"/>
              <a:ea typeface="Calibri"/>
              <a:cs typeface="Calibri"/>
            </a:defRPr>
          </a:pPr>
          <a:endParaRPr lang="sv-SE"/>
        </a:p>
      </c:txPr>
    </c:legend>
    <c:plotVisOnly val="1"/>
    <c:dispBlanksAs val="gap"/>
    <c:showDLblsOverMax val="0"/>
  </c:chart>
  <c:spPr>
    <a:solidFill>
      <a:schemeClr val="accent3">
        <a:lumMod val="60000"/>
        <a:lumOff val="40000"/>
      </a:schemeClr>
    </a:solidFill>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sv-SE"/>
              <a:t>Importandel</a:t>
            </a:r>
            <a:r>
              <a:rPr lang="sv-SE" baseline="0"/>
              <a:t> i Sverige</a:t>
            </a:r>
            <a:endParaRPr lang="sv-SE"/>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numRef>
              <c:f>'reg stat Jämthund Norden'!$B$118:$M$118</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'reg stat Jämthund Norden'!$B$121:$M$121</c:f>
              <c:numCache>
                <c:formatCode>0%</c:formatCode>
                <c:ptCount val="12"/>
                <c:pt idx="0">
                  <c:v>5.2818991097922846E-2</c:v>
                </c:pt>
                <c:pt idx="1">
                  <c:v>6.4867967853042482E-2</c:v>
                </c:pt>
                <c:pt idx="2">
                  <c:v>5.6330749354005165E-2</c:v>
                </c:pt>
                <c:pt idx="3">
                  <c:v>7.1194379391100709E-2</c:v>
                </c:pt>
                <c:pt idx="4">
                  <c:v>7.2933549432739053E-2</c:v>
                </c:pt>
                <c:pt idx="5">
                  <c:v>5.6625802685347344E-2</c:v>
                </c:pt>
                <c:pt idx="6">
                  <c:v>4.2944785276073622E-2</c:v>
                </c:pt>
                <c:pt idx="7">
                  <c:v>4.2944785276073622E-2</c:v>
                </c:pt>
                <c:pt idx="8">
                  <c:v>4.2944785276073622E-2</c:v>
                </c:pt>
                <c:pt idx="9">
                  <c:v>4.2944785276073622E-2</c:v>
                </c:pt>
                <c:pt idx="10">
                  <c:v>4.2944785276073622E-2</c:v>
                </c:pt>
                <c:pt idx="11">
                  <c:v>4.2944785276073622E-2</c:v>
                </c:pt>
              </c:numCache>
            </c:numRef>
          </c:val>
          <c:extLst>
            <c:ext xmlns:c16="http://schemas.microsoft.com/office/drawing/2014/chart" uri="{C3380CC4-5D6E-409C-BE32-E72D297353CC}">
              <c16:uniqueId val="{00000000-638F-452E-8229-D24AA63C3E50}"/>
            </c:ext>
          </c:extLst>
        </c:ser>
        <c:dLbls>
          <c:showLegendKey val="0"/>
          <c:showVal val="0"/>
          <c:showCatName val="0"/>
          <c:showSerName val="0"/>
          <c:showPercent val="0"/>
          <c:showBubbleSize val="0"/>
        </c:dLbls>
        <c:gapWidth val="150"/>
        <c:shape val="box"/>
        <c:axId val="830583375"/>
        <c:axId val="1"/>
        <c:axId val="0"/>
      </c:bar3DChart>
      <c:catAx>
        <c:axId val="830583375"/>
        <c:scaling>
          <c:orientation val="minMax"/>
        </c:scaling>
        <c:delete val="0"/>
        <c:axPos val="b"/>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0"/>
        <c:axPos val="l"/>
        <c:majorGridlines/>
        <c:numFmt formatCode="0%" sourceLinked="1"/>
        <c:majorTickMark val="none"/>
        <c:minorTickMark val="none"/>
        <c:tickLblPos val="nextTo"/>
        <c:crossAx val="830583375"/>
        <c:crosses val="autoZero"/>
        <c:crossBetween val="between"/>
      </c:valAx>
      <c:spPr>
        <a:noFill/>
        <a:ln w="25400">
          <a:noFill/>
        </a:ln>
      </c:spPr>
    </c:plotArea>
    <c:plotVisOnly val="1"/>
    <c:dispBlanksAs val="gap"/>
    <c:showDLblsOverMax val="0"/>
  </c:chart>
  <c:spPr>
    <a:solidFill>
      <a:schemeClr val="accent3">
        <a:lumMod val="40000"/>
        <a:lumOff val="60000"/>
      </a:schemeClr>
    </a:solidFill>
    <a:ln>
      <a:solidFill>
        <a:schemeClr val="tx1"/>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sv-SE"/>
              <a:t>Importandel</a:t>
            </a:r>
            <a:r>
              <a:rPr lang="sv-SE" baseline="0"/>
              <a:t> Sverige</a:t>
            </a:r>
            <a:endParaRPr lang="sv-SE"/>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v>Svenska hundar</c:v>
          </c:tx>
          <c:invertIfNegative val="0"/>
          <c:cat>
            <c:numRef>
              <c:f>'reg stat Jämthund Norden'!$M$62:$X$62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'reg stat Jämthund Norden'!$M$67:$X$67</c:f>
              <c:numCache>
                <c:formatCode>#,##0</c:formatCode>
                <c:ptCount val="12"/>
                <c:pt idx="0">
                  <c:v>1685</c:v>
                </c:pt>
                <c:pt idx="1">
                  <c:v>1742</c:v>
                </c:pt>
                <c:pt idx="2">
                  <c:v>1935</c:v>
                </c:pt>
                <c:pt idx="3">
                  <c:v>2135</c:v>
                </c:pt>
                <c:pt idx="4">
                  <c:v>1851</c:v>
                </c:pt>
                <c:pt idx="5">
                  <c:v>1713</c:v>
                </c:pt>
                <c:pt idx="6">
                  <c:v>1793</c:v>
                </c:pt>
                <c:pt idx="7">
                  <c:v>1579</c:v>
                </c:pt>
                <c:pt idx="8">
                  <c:v>1684</c:v>
                </c:pt>
                <c:pt idx="9">
                  <c:v>1466</c:v>
                </c:pt>
                <c:pt idx="10">
                  <c:v>1952</c:v>
                </c:pt>
                <c:pt idx="11">
                  <c:v>1519</c:v>
                </c:pt>
              </c:numCache>
            </c:numRef>
          </c:val>
          <c:extLst>
            <c:ext xmlns:c16="http://schemas.microsoft.com/office/drawing/2014/chart" uri="{C3380CC4-5D6E-409C-BE32-E72D297353CC}">
              <c16:uniqueId val="{00000000-9B88-4BDD-BA4D-2479F6895ED1}"/>
            </c:ext>
          </c:extLst>
        </c:ser>
        <c:ser>
          <c:idx val="1"/>
          <c:order val="1"/>
          <c:tx>
            <c:v>Import</c:v>
          </c:tx>
          <c:invertIfNegative val="0"/>
          <c:cat>
            <c:numRef>
              <c:f>'reg stat Jämthund Norden'!$M$62:$X$62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'reg stat Jämthund Norden'!$M$71:$X$71</c:f>
              <c:numCache>
                <c:formatCode>General</c:formatCode>
                <c:ptCount val="12"/>
                <c:pt idx="0">
                  <c:v>89</c:v>
                </c:pt>
                <c:pt idx="1">
                  <c:v>113</c:v>
                </c:pt>
                <c:pt idx="2">
                  <c:v>109</c:v>
                </c:pt>
                <c:pt idx="3">
                  <c:v>152</c:v>
                </c:pt>
                <c:pt idx="4">
                  <c:v>135</c:v>
                </c:pt>
                <c:pt idx="5">
                  <c:v>97</c:v>
                </c:pt>
                <c:pt idx="6">
                  <c:v>77</c:v>
                </c:pt>
                <c:pt idx="7">
                  <c:v>79</c:v>
                </c:pt>
                <c:pt idx="8">
                  <c:v>103</c:v>
                </c:pt>
                <c:pt idx="9">
                  <c:v>95</c:v>
                </c:pt>
                <c:pt idx="10">
                  <c:v>103</c:v>
                </c:pt>
                <c:pt idx="11">
                  <c:v>103</c:v>
                </c:pt>
              </c:numCache>
            </c:numRef>
          </c:val>
          <c:extLst>
            <c:ext xmlns:c16="http://schemas.microsoft.com/office/drawing/2014/chart" uri="{C3380CC4-5D6E-409C-BE32-E72D297353CC}">
              <c16:uniqueId val="{00000001-9B88-4BDD-BA4D-2479F6895ED1}"/>
            </c:ext>
          </c:extLst>
        </c:ser>
        <c:dLbls>
          <c:showLegendKey val="0"/>
          <c:showVal val="0"/>
          <c:showCatName val="0"/>
          <c:showSerName val="0"/>
          <c:showPercent val="0"/>
          <c:showBubbleSize val="0"/>
        </c:dLbls>
        <c:gapWidth val="55"/>
        <c:gapDepth val="55"/>
        <c:shape val="box"/>
        <c:axId val="830589615"/>
        <c:axId val="1"/>
        <c:axId val="0"/>
      </c:bar3DChart>
      <c:catAx>
        <c:axId val="830589615"/>
        <c:scaling>
          <c:orientation val="minMax"/>
        </c:scaling>
        <c:delete val="0"/>
        <c:axPos val="b"/>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0"/>
        <c:axPos val="l"/>
        <c:majorGridlines/>
        <c:numFmt formatCode="#,##0" sourceLinked="1"/>
        <c:majorTickMark val="none"/>
        <c:minorTickMark val="none"/>
        <c:tickLblPos val="nextTo"/>
        <c:crossAx val="830589615"/>
        <c:crosses val="autoZero"/>
        <c:crossBetween val="between"/>
      </c:valAx>
      <c:spPr>
        <a:noFill/>
        <a:ln w="25400">
          <a:noFill/>
        </a:ln>
      </c:spPr>
    </c:plotArea>
    <c:legend>
      <c:legendPos val="r"/>
      <c:layout>
        <c:manualLayout>
          <c:xMode val="edge"/>
          <c:yMode val="edge"/>
          <c:x val="0.789322925543398"/>
          <c:y val="0.50116131075262926"/>
          <c:w val="0.19480538417546289"/>
          <c:h val="0.13689125576240324"/>
        </c:manualLayout>
      </c:layout>
      <c:overlay val="0"/>
    </c:legend>
    <c:plotVisOnly val="1"/>
    <c:dispBlanksAs val="gap"/>
    <c:showDLblsOverMax val="0"/>
  </c:chart>
  <c:spPr>
    <a:solidFill>
      <a:schemeClr val="accent3">
        <a:lumMod val="40000"/>
        <a:lumOff val="60000"/>
      </a:schemeClr>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sv-SE"/>
              <a:t>Registrering</a:t>
            </a:r>
            <a:r>
              <a:rPr lang="sv-SE" baseline="0"/>
              <a:t> älghundar 2022</a:t>
            </a:r>
            <a:endParaRPr lang="sv-SE"/>
          </a:p>
        </c:rich>
      </c:tx>
      <c:overlay val="0"/>
    </c:title>
    <c:autoTitleDeleted val="0"/>
    <c:plotArea>
      <c:layout/>
      <c:pieChart>
        <c:varyColors val="1"/>
        <c:ser>
          <c:idx val="0"/>
          <c:order val="0"/>
          <c:tx>
            <c:strRef>
              <c:f>Blad1!$B$2</c:f>
              <c:strCache>
                <c:ptCount val="1"/>
                <c:pt idx="0">
                  <c:v>Registreringstatistik raser under SÄK</c:v>
                </c:pt>
              </c:strCache>
            </c:strRef>
          </c:tx>
          <c:dLbls>
            <c:dLbl>
              <c:idx val="7"/>
              <c:layout>
                <c:manualLayout>
                  <c:x val="0.17200060250454707"/>
                  <c:y val="9.048681025761114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F36-40CA-A499-2D089FC5ACFB}"/>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Blad1!$B$4:$B$12</c:f>
              <c:strCache>
                <c:ptCount val="9"/>
                <c:pt idx="0">
                  <c:v>JÄMTHUND</c:v>
                </c:pt>
                <c:pt idx="1">
                  <c:v>NORSK ÄLGHUND, GRÅ (GRÅHUND)</c:v>
                </c:pt>
                <c:pt idx="2">
                  <c:v>ÖSTSIBIRISK LAJKA</c:v>
                </c:pt>
                <c:pt idx="3">
                  <c:v>KARELSK BJÖRNHUND</c:v>
                </c:pt>
                <c:pt idx="4">
                  <c:v>VÄSTSIBIRISK LAJKA</c:v>
                </c:pt>
                <c:pt idx="5">
                  <c:v>SVENSK VIT ÄLGHUND</c:v>
                </c:pt>
                <c:pt idx="6">
                  <c:v>HÄLLEFORSHUND</c:v>
                </c:pt>
                <c:pt idx="7">
                  <c:v>RYSK-EUROPEISK LAJKA</c:v>
                </c:pt>
                <c:pt idx="8">
                  <c:v>NORSK ÄLGHUND, SVART</c:v>
                </c:pt>
              </c:strCache>
            </c:strRef>
          </c:cat>
          <c:val>
            <c:numRef>
              <c:f>Blad1!$D$4:$D$12</c:f>
              <c:numCache>
                <c:formatCode>General</c:formatCode>
                <c:ptCount val="9"/>
                <c:pt idx="0">
                  <c:v>1519</c:v>
                </c:pt>
                <c:pt idx="1">
                  <c:v>518</c:v>
                </c:pt>
                <c:pt idx="2">
                  <c:v>289</c:v>
                </c:pt>
                <c:pt idx="3">
                  <c:v>152</c:v>
                </c:pt>
                <c:pt idx="4">
                  <c:v>58</c:v>
                </c:pt>
                <c:pt idx="5">
                  <c:v>36</c:v>
                </c:pt>
                <c:pt idx="6">
                  <c:v>53</c:v>
                </c:pt>
                <c:pt idx="7">
                  <c:v>2</c:v>
                </c:pt>
                <c:pt idx="8">
                  <c:v>18</c:v>
                </c:pt>
              </c:numCache>
            </c:numRef>
          </c:val>
          <c:extLst>
            <c:ext xmlns:c16="http://schemas.microsoft.com/office/drawing/2014/chart" uri="{C3380CC4-5D6E-409C-BE32-E72D297353CC}">
              <c16:uniqueId val="{00000001-4F36-40CA-A499-2D089FC5ACFB}"/>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accent3">
        <a:lumMod val="40000"/>
        <a:lumOff val="60000"/>
      </a:schemeClr>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sv-SE"/>
              <a:t>Inavelstrend</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sv-SE"/>
        </a:p>
      </c:txPr>
    </c:title>
    <c:autoTitleDeleted val="0"/>
    <c:plotArea>
      <c:layout/>
      <c:lineChart>
        <c:grouping val="standard"/>
        <c:varyColors val="0"/>
        <c:ser>
          <c:idx val="0"/>
          <c:order val="0"/>
          <c:spPr>
            <a:ln w="34925" cap="rnd">
              <a:solidFill>
                <a:schemeClr val="lt1"/>
              </a:solidFill>
              <a:round/>
            </a:ln>
            <a:effectLst>
              <a:outerShdw dist="25400" dir="2700000" algn="tl" rotWithShape="0">
                <a:schemeClr val="accent1"/>
              </a:outerShdw>
            </a:effectLst>
          </c:spPr>
          <c:marker>
            <c:symbol val="none"/>
          </c:marker>
          <c:cat>
            <c:strRef>
              <c:f>Blad1!$B$3:$AH$3</c:f>
              <c:strCache>
                <c:ptCount val="33"/>
                <c:pt idx="0">
                  <c:v>  1990 </c:v>
                </c:pt>
                <c:pt idx="1">
                  <c:v>  1991 </c:v>
                </c:pt>
                <c:pt idx="2">
                  <c:v>  1992 </c:v>
                </c:pt>
                <c:pt idx="3">
                  <c:v>  1993 </c:v>
                </c:pt>
                <c:pt idx="4">
                  <c:v>  1994 </c:v>
                </c:pt>
                <c:pt idx="5">
                  <c:v>  1995 </c:v>
                </c:pt>
                <c:pt idx="6">
                  <c:v>  1996 </c:v>
                </c:pt>
                <c:pt idx="7">
                  <c:v>  1997 </c:v>
                </c:pt>
                <c:pt idx="8">
                  <c:v>  1998 </c:v>
                </c:pt>
                <c:pt idx="9">
                  <c:v>  1999 </c:v>
                </c:pt>
                <c:pt idx="10">
                  <c:v>  2000 </c:v>
                </c:pt>
                <c:pt idx="11">
                  <c:v>  2001 </c:v>
                </c:pt>
                <c:pt idx="12">
                  <c:v>  2002 </c:v>
                </c:pt>
                <c:pt idx="13">
                  <c:v>  2003 </c:v>
                </c:pt>
                <c:pt idx="14">
                  <c:v>  2004 </c:v>
                </c:pt>
                <c:pt idx="15">
                  <c:v>  2005 </c:v>
                </c:pt>
                <c:pt idx="16">
                  <c:v>  2006 </c:v>
                </c:pt>
                <c:pt idx="17">
                  <c:v>  2007 </c:v>
                </c:pt>
                <c:pt idx="18">
                  <c:v>  2008 </c:v>
                </c:pt>
                <c:pt idx="19">
                  <c:v>  2009 </c:v>
                </c:pt>
                <c:pt idx="20">
                  <c:v>  2010 </c:v>
                </c:pt>
                <c:pt idx="21">
                  <c:v>  2011 </c:v>
                </c:pt>
                <c:pt idx="22">
                  <c:v>  2012 </c:v>
                </c:pt>
                <c:pt idx="23">
                  <c:v>  2013 </c:v>
                </c:pt>
                <c:pt idx="24">
                  <c:v>  2014 </c:v>
                </c:pt>
                <c:pt idx="25">
                  <c:v>  2015 </c:v>
                </c:pt>
                <c:pt idx="26">
                  <c:v>  2016 </c:v>
                </c:pt>
                <c:pt idx="27">
                  <c:v>  2017 </c:v>
                </c:pt>
                <c:pt idx="28">
                  <c:v>  2018 </c:v>
                </c:pt>
                <c:pt idx="29">
                  <c:v>  2019 </c:v>
                </c:pt>
                <c:pt idx="30">
                  <c:v>  2020 </c:v>
                </c:pt>
                <c:pt idx="31">
                  <c:v>2021</c:v>
                </c:pt>
                <c:pt idx="32">
                  <c:v>2022</c:v>
                </c:pt>
              </c:strCache>
            </c:strRef>
          </c:cat>
          <c:val>
            <c:numRef>
              <c:f>Blad1!$B$5:$AH$5</c:f>
              <c:numCache>
                <c:formatCode>General</c:formatCode>
                <c:ptCount val="33"/>
                <c:pt idx="0">
                  <c:v>2.8</c:v>
                </c:pt>
                <c:pt idx="1">
                  <c:v>2.5</c:v>
                </c:pt>
                <c:pt idx="2">
                  <c:v>2.9</c:v>
                </c:pt>
                <c:pt idx="3">
                  <c:v>3.1</c:v>
                </c:pt>
                <c:pt idx="4">
                  <c:v>2.5</c:v>
                </c:pt>
                <c:pt idx="5">
                  <c:v>1.9</c:v>
                </c:pt>
                <c:pt idx="6">
                  <c:v>2.4</c:v>
                </c:pt>
                <c:pt idx="7">
                  <c:v>1.9</c:v>
                </c:pt>
                <c:pt idx="8">
                  <c:v>1.6</c:v>
                </c:pt>
                <c:pt idx="9">
                  <c:v>1.6</c:v>
                </c:pt>
                <c:pt idx="10">
                  <c:v>1.4</c:v>
                </c:pt>
                <c:pt idx="11">
                  <c:v>1.3</c:v>
                </c:pt>
                <c:pt idx="12">
                  <c:v>1.1000000000000001</c:v>
                </c:pt>
                <c:pt idx="13">
                  <c:v>1.1000000000000001</c:v>
                </c:pt>
                <c:pt idx="14">
                  <c:v>1.3</c:v>
                </c:pt>
                <c:pt idx="15">
                  <c:v>1.3</c:v>
                </c:pt>
                <c:pt idx="16">
                  <c:v>0.9</c:v>
                </c:pt>
                <c:pt idx="17">
                  <c:v>1.2</c:v>
                </c:pt>
                <c:pt idx="18">
                  <c:v>1.1000000000000001</c:v>
                </c:pt>
                <c:pt idx="19">
                  <c:v>0.9</c:v>
                </c:pt>
                <c:pt idx="20">
                  <c:v>0.9</c:v>
                </c:pt>
                <c:pt idx="21">
                  <c:v>0.8</c:v>
                </c:pt>
                <c:pt idx="22">
                  <c:v>0.8</c:v>
                </c:pt>
                <c:pt idx="23">
                  <c:v>0.9</c:v>
                </c:pt>
                <c:pt idx="24">
                  <c:v>0.8</c:v>
                </c:pt>
                <c:pt idx="25">
                  <c:v>1</c:v>
                </c:pt>
                <c:pt idx="26">
                  <c:v>0.9</c:v>
                </c:pt>
                <c:pt idx="27">
                  <c:v>0.9</c:v>
                </c:pt>
                <c:pt idx="28">
                  <c:v>1</c:v>
                </c:pt>
                <c:pt idx="29">
                  <c:v>1.1000000000000001</c:v>
                </c:pt>
                <c:pt idx="30">
                  <c:v>1</c:v>
                </c:pt>
                <c:pt idx="31">
                  <c:v>1</c:v>
                </c:pt>
                <c:pt idx="32">
                  <c:v>0.9</c:v>
                </c:pt>
              </c:numCache>
            </c:numRef>
          </c:val>
          <c:smooth val="0"/>
          <c:extLst>
            <c:ext xmlns:c16="http://schemas.microsoft.com/office/drawing/2014/chart" uri="{C3380CC4-5D6E-409C-BE32-E72D297353CC}">
              <c16:uniqueId val="{00000000-A636-4D3E-AF3D-BC907921387D}"/>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643756880"/>
        <c:axId val="643743760"/>
      </c:lineChart>
      <c:catAx>
        <c:axId val="643756880"/>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sv-SE"/>
          </a:p>
        </c:txPr>
        <c:crossAx val="643743760"/>
        <c:crosses val="autoZero"/>
        <c:auto val="1"/>
        <c:lblAlgn val="ctr"/>
        <c:lblOffset val="100"/>
        <c:noMultiLvlLbl val="0"/>
      </c:catAx>
      <c:valAx>
        <c:axId val="6437437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sv-SE"/>
          </a:p>
        </c:txPr>
        <c:crossAx val="643756880"/>
        <c:crosses val="autoZero"/>
        <c:crossBetween val="between"/>
      </c:valAx>
      <c:spPr>
        <a:solidFill>
          <a:srgbClr val="9BBB59">
            <a:lumMod val="60000"/>
            <a:lumOff val="40000"/>
          </a:srgbClr>
        </a:solidFill>
        <a:ln>
          <a:noFill/>
        </a:ln>
        <a:effectLst/>
      </c:spPr>
    </c:plotArea>
    <c:plotVisOnly val="1"/>
    <c:dispBlanksAs val="gap"/>
    <c:showDLblsOverMax val="0"/>
  </c:chart>
  <c:spPr>
    <a:solidFill>
      <a:srgbClr val="9BBB59">
        <a:lumMod val="60000"/>
        <a:lumOff val="40000"/>
      </a:srgbClr>
    </a:solidFill>
    <a:ln w="9525" cap="flat" cmpd="sng" algn="ctr">
      <a:solidFill>
        <a:schemeClr val="accent1"/>
      </a:solidFill>
      <a:round/>
    </a:ln>
    <a:effectLst/>
  </c:spPr>
  <c:txPr>
    <a:bodyPr/>
    <a:lstStyle/>
    <a:p>
      <a:pPr>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sv-SE" sz="1800" baseline="0"/>
              <a:t>Procent pristagare ettåringar </a:t>
            </a:r>
            <a:endParaRPr lang="en-US"/>
          </a:p>
        </c:rich>
      </c:tx>
      <c:overlay val="0"/>
    </c:title>
    <c:autoTitleDeleted val="0"/>
    <c:plotArea>
      <c:layout>
        <c:manualLayout>
          <c:layoutTarget val="inner"/>
          <c:xMode val="edge"/>
          <c:yMode val="edge"/>
          <c:x val="0.12009014024762056"/>
          <c:y val="0.16117424977050279"/>
          <c:w val="0.80884893813052128"/>
          <c:h val="0.76640652677036059"/>
        </c:manualLayout>
      </c:layout>
      <c:barChart>
        <c:barDir val="col"/>
        <c:grouping val="clustered"/>
        <c:varyColors val="0"/>
        <c:ser>
          <c:idx val="0"/>
          <c:order val="0"/>
          <c:tx>
            <c:strRef>
              <c:f>'Pristagarprocent 1Åringar'!$D$3</c:f>
              <c:strCache>
                <c:ptCount val="1"/>
                <c:pt idx="0">
                  <c:v>%</c:v>
                </c:pt>
              </c:strCache>
            </c:strRef>
          </c:tx>
          <c:invertIfNegative val="0"/>
          <c:trendline>
            <c:trendlineType val="linear"/>
            <c:dispRSqr val="0"/>
            <c:dispEq val="0"/>
          </c:trendline>
          <c:cat>
            <c:numRef>
              <c:f>'Pristagarprocent 1Åringar'!$C$4:$C$23</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'Pristagarprocent 1Åringar'!$D$4:$D$23</c:f>
              <c:numCache>
                <c:formatCode>0%</c:formatCode>
                <c:ptCount val="20"/>
                <c:pt idx="0">
                  <c:v>4.5428407130534788E-2</c:v>
                </c:pt>
                <c:pt idx="1">
                  <c:v>5.7619816908992996E-2</c:v>
                </c:pt>
                <c:pt idx="2">
                  <c:v>6.5565565565565559E-2</c:v>
                </c:pt>
                <c:pt idx="3">
                  <c:v>4.3360433604336043E-2</c:v>
                </c:pt>
                <c:pt idx="4">
                  <c:v>6.5274151436031339E-2</c:v>
                </c:pt>
                <c:pt idx="5">
                  <c:v>6.9243156199677941E-2</c:v>
                </c:pt>
                <c:pt idx="6">
                  <c:v>6.8702290076335881E-2</c:v>
                </c:pt>
                <c:pt idx="7">
                  <c:v>5.2380952380952382E-2</c:v>
                </c:pt>
                <c:pt idx="8">
                  <c:v>9.326974032856386E-2</c:v>
                </c:pt>
                <c:pt idx="9">
                  <c:v>8.9417091114883981E-2</c:v>
                </c:pt>
                <c:pt idx="10">
                  <c:v>0.12547735951991271</c:v>
                </c:pt>
                <c:pt idx="11">
                  <c:v>0.12374100719424461</c:v>
                </c:pt>
                <c:pt idx="12">
                  <c:v>0.11889097744360902</c:v>
                </c:pt>
                <c:pt idx="13">
                  <c:v>0.12138429752066116</c:v>
                </c:pt>
                <c:pt idx="14">
                  <c:v>9.2227378190255227E-2</c:v>
                </c:pt>
                <c:pt idx="15">
                  <c:v>0.1000555864369094</c:v>
                </c:pt>
                <c:pt idx="16">
                  <c:v>0.12268370607028754</c:v>
                </c:pt>
                <c:pt idx="17">
                  <c:v>0.13702623906705538</c:v>
                </c:pt>
                <c:pt idx="18">
                  <c:v>0.13926630434782608</c:v>
                </c:pt>
                <c:pt idx="19">
                  <c:v>0.112565445026178</c:v>
                </c:pt>
              </c:numCache>
            </c:numRef>
          </c:val>
          <c:extLst>
            <c:ext xmlns:c16="http://schemas.microsoft.com/office/drawing/2014/chart" uri="{C3380CC4-5D6E-409C-BE32-E72D297353CC}">
              <c16:uniqueId val="{00000001-285C-4F0A-80C4-A3B20257D462}"/>
            </c:ext>
          </c:extLst>
        </c:ser>
        <c:dLbls>
          <c:showLegendKey val="0"/>
          <c:showVal val="0"/>
          <c:showCatName val="0"/>
          <c:showSerName val="0"/>
          <c:showPercent val="0"/>
          <c:showBubbleSize val="0"/>
        </c:dLbls>
        <c:gapWidth val="150"/>
        <c:axId val="172232064"/>
        <c:axId val="172254336"/>
      </c:barChart>
      <c:catAx>
        <c:axId val="172232064"/>
        <c:scaling>
          <c:orientation val="minMax"/>
        </c:scaling>
        <c:delete val="0"/>
        <c:axPos val="b"/>
        <c:numFmt formatCode="General" sourceLinked="1"/>
        <c:majorTickMark val="out"/>
        <c:minorTickMark val="none"/>
        <c:tickLblPos val="nextTo"/>
        <c:crossAx val="172254336"/>
        <c:crosses val="autoZero"/>
        <c:auto val="0"/>
        <c:lblAlgn val="ctr"/>
        <c:lblOffset val="100"/>
        <c:noMultiLvlLbl val="0"/>
      </c:catAx>
      <c:valAx>
        <c:axId val="172254336"/>
        <c:scaling>
          <c:orientation val="minMax"/>
        </c:scaling>
        <c:delete val="0"/>
        <c:axPos val="l"/>
        <c:majorGridlines/>
        <c:numFmt formatCode="0%" sourceLinked="1"/>
        <c:majorTickMark val="out"/>
        <c:minorTickMark val="none"/>
        <c:tickLblPos val="nextTo"/>
        <c:crossAx val="172232064"/>
        <c:crosses val="autoZero"/>
        <c:crossBetween val="between"/>
      </c:valAx>
    </c:plotArea>
    <c:legend>
      <c:legendPos val="r"/>
      <c:layout>
        <c:manualLayout>
          <c:xMode val="edge"/>
          <c:yMode val="edge"/>
          <c:x val="0.93805449097623861"/>
          <c:y val="0.51724189648707697"/>
          <c:w val="4.71976401179941E-2"/>
          <c:h val="5.9113300492610876E-2"/>
        </c:manualLayout>
      </c:layout>
      <c:overlay val="0"/>
    </c:legend>
    <c:plotVisOnly val="1"/>
    <c:dispBlanksAs val="gap"/>
    <c:showDLblsOverMax val="0"/>
  </c:chart>
  <c:spPr>
    <a:solidFill>
      <a:schemeClr val="accent3">
        <a:lumMod val="40000"/>
        <a:lumOff val="60000"/>
      </a:schemeClr>
    </a:solidFill>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0.9292</cdr:x>
      <cdr:y>0.94828</cdr:y>
    </cdr:from>
    <cdr:to>
      <cdr:x>0.9823</cdr:x>
      <cdr:y>0.98276</cdr:y>
    </cdr:to>
    <cdr:sp macro="" textlink="">
      <cdr:nvSpPr>
        <cdr:cNvPr id="2" name="textruta 1"/>
        <cdr:cNvSpPr txBox="1"/>
      </cdr:nvSpPr>
      <cdr:spPr>
        <a:xfrm xmlns:a="http://schemas.openxmlformats.org/drawingml/2006/main">
          <a:off x="6000750" y="3667125"/>
          <a:ext cx="342900" cy="133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a:p>
      </cdr:txBody>
    </cdr:sp>
  </cdr:relSizeAnchor>
  <cdr:relSizeAnchor xmlns:cdr="http://schemas.openxmlformats.org/drawingml/2006/chartDrawing">
    <cdr:from>
      <cdr:x>0</cdr:x>
      <cdr:y>0.92611</cdr:y>
    </cdr:from>
    <cdr:to>
      <cdr:x>0.11652</cdr:x>
      <cdr:y>0.98768</cdr:y>
    </cdr:to>
    <cdr:sp macro="" textlink="">
      <cdr:nvSpPr>
        <cdr:cNvPr id="3" name="textruta 2"/>
        <cdr:cNvSpPr txBox="1"/>
      </cdr:nvSpPr>
      <cdr:spPr>
        <a:xfrm xmlns:a="http://schemas.openxmlformats.org/drawingml/2006/main">
          <a:off x="0" y="3581400"/>
          <a:ext cx="752474"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a:t>Födelseår</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0.92135</cdr:y>
    </cdr:from>
    <cdr:to>
      <cdr:x>0.18787</cdr:x>
      <cdr:y>0.99157</cdr:y>
    </cdr:to>
    <cdr:sp macro="" textlink="">
      <cdr:nvSpPr>
        <cdr:cNvPr id="2" name="textruta 1"/>
        <cdr:cNvSpPr txBox="1"/>
      </cdr:nvSpPr>
      <cdr:spPr>
        <a:xfrm xmlns:a="http://schemas.openxmlformats.org/drawingml/2006/main">
          <a:off x="0" y="3124200"/>
          <a:ext cx="91440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800"/>
            <a:t>Födelseår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504A6-6FC1-4C40-97EC-8289883DF3D6}" type="datetimeFigureOut">
              <a:rPr lang="sv-SE" smtClean="0"/>
              <a:t>2023-05-05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EB57E-39C8-4FDC-AFE7-D3F1797A5E90}" type="slidenum">
              <a:rPr lang="sv-SE" smtClean="0"/>
              <a:t>‹#›</a:t>
            </a:fld>
            <a:endParaRPr lang="sv-SE"/>
          </a:p>
        </p:txBody>
      </p:sp>
    </p:spTree>
    <p:extLst>
      <p:ext uri="{BB962C8B-B14F-4D97-AF65-F5344CB8AC3E}">
        <p14:creationId xmlns:p14="http://schemas.microsoft.com/office/powerpoint/2010/main" val="73438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0EB57E-39C8-4FDC-AFE7-D3F1797A5E90}" type="slidenum">
              <a:rPr lang="sv-SE" smtClean="0"/>
              <a:t>1</a:t>
            </a:fld>
            <a:endParaRPr lang="sv-SE"/>
          </a:p>
        </p:txBody>
      </p:sp>
    </p:spTree>
    <p:extLst>
      <p:ext uri="{BB962C8B-B14F-4D97-AF65-F5344CB8AC3E}">
        <p14:creationId xmlns:p14="http://schemas.microsoft.com/office/powerpoint/2010/main" val="415688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30EB57E-39C8-4FDC-AFE7-D3F1797A5E90}" type="slidenum">
              <a:rPr lang="sv-SE" smtClean="0"/>
              <a:t>4</a:t>
            </a:fld>
            <a:endParaRPr lang="sv-SE"/>
          </a:p>
        </p:txBody>
      </p:sp>
    </p:spTree>
    <p:extLst>
      <p:ext uri="{BB962C8B-B14F-4D97-AF65-F5344CB8AC3E}">
        <p14:creationId xmlns:p14="http://schemas.microsoft.com/office/powerpoint/2010/main" val="217430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0EB57E-39C8-4FDC-AFE7-D3F1797A5E90}" type="slidenum">
              <a:rPr lang="sv-SE" smtClean="0"/>
              <a:t>7</a:t>
            </a:fld>
            <a:endParaRPr lang="sv-SE"/>
          </a:p>
        </p:txBody>
      </p:sp>
    </p:spTree>
    <p:extLst>
      <p:ext uri="{BB962C8B-B14F-4D97-AF65-F5344CB8AC3E}">
        <p14:creationId xmlns:p14="http://schemas.microsoft.com/office/powerpoint/2010/main" val="53747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30EB57E-39C8-4FDC-AFE7-D3F1797A5E90}" type="slidenum">
              <a:rPr lang="sv-SE" smtClean="0"/>
              <a:t>8</a:t>
            </a:fld>
            <a:endParaRPr lang="sv-SE"/>
          </a:p>
        </p:txBody>
      </p:sp>
    </p:spTree>
    <p:extLst>
      <p:ext uri="{BB962C8B-B14F-4D97-AF65-F5344CB8AC3E}">
        <p14:creationId xmlns:p14="http://schemas.microsoft.com/office/powerpoint/2010/main" val="189960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0EB57E-39C8-4FDC-AFE7-D3F1797A5E90}" type="slidenum">
              <a:rPr lang="sv-SE" smtClean="0"/>
              <a:t>12</a:t>
            </a:fld>
            <a:endParaRPr lang="sv-SE"/>
          </a:p>
        </p:txBody>
      </p:sp>
    </p:spTree>
    <p:extLst>
      <p:ext uri="{BB962C8B-B14F-4D97-AF65-F5344CB8AC3E}">
        <p14:creationId xmlns:p14="http://schemas.microsoft.com/office/powerpoint/2010/main" val="287571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F1671C0-468A-444E-BF83-C55C66AB0BE6}" type="datetimeFigureOut">
              <a:rPr lang="sv-SE" smtClean="0"/>
              <a:t>2023-05-05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376442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F1671C0-468A-444E-BF83-C55C66AB0BE6}" type="datetimeFigureOut">
              <a:rPr lang="sv-SE" smtClean="0"/>
              <a:t>2023-05-05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114881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F1671C0-468A-444E-BF83-C55C66AB0BE6}" type="datetimeFigureOut">
              <a:rPr lang="sv-SE" smtClean="0"/>
              <a:t>2023-05-05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95418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F1671C0-468A-444E-BF83-C55C66AB0BE6}" type="datetimeFigureOut">
              <a:rPr lang="sv-SE" smtClean="0"/>
              <a:t>2023-05-05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314497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F1671C0-468A-444E-BF83-C55C66AB0BE6}" type="datetimeFigureOut">
              <a:rPr lang="sv-SE" smtClean="0"/>
              <a:t>2023-05-05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169296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F1671C0-468A-444E-BF83-C55C66AB0BE6}" type="datetimeFigureOut">
              <a:rPr lang="sv-SE" smtClean="0"/>
              <a:t>2023-05-05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179787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F1671C0-468A-444E-BF83-C55C66AB0BE6}" type="datetimeFigureOut">
              <a:rPr lang="sv-SE" smtClean="0"/>
              <a:t>2023-05-05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40880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F1671C0-468A-444E-BF83-C55C66AB0BE6}" type="datetimeFigureOut">
              <a:rPr lang="sv-SE" smtClean="0"/>
              <a:t>2023-05-05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350150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F1671C0-468A-444E-BF83-C55C66AB0BE6}" type="datetimeFigureOut">
              <a:rPr lang="sv-SE" smtClean="0"/>
              <a:t>2023-05-05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244742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F1671C0-468A-444E-BF83-C55C66AB0BE6}" type="datetimeFigureOut">
              <a:rPr lang="sv-SE" smtClean="0"/>
              <a:t>2023-05-05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351104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F1671C0-468A-444E-BF83-C55C66AB0BE6}" type="datetimeFigureOut">
              <a:rPr lang="sv-SE" smtClean="0"/>
              <a:t>2023-05-05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749ECA4-3A35-458E-AF85-9A7A9EA7A631}" type="slidenum">
              <a:rPr lang="sv-SE" smtClean="0"/>
              <a:t>‹#›</a:t>
            </a:fld>
            <a:endParaRPr lang="sv-SE"/>
          </a:p>
        </p:txBody>
      </p:sp>
    </p:spTree>
    <p:extLst>
      <p:ext uri="{BB962C8B-B14F-4D97-AF65-F5344CB8AC3E}">
        <p14:creationId xmlns:p14="http://schemas.microsoft.com/office/powerpoint/2010/main" val="31766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671C0-468A-444E-BF83-C55C66AB0BE6}" type="datetimeFigureOut">
              <a:rPr lang="sv-SE" smtClean="0"/>
              <a:t>2023-05-05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9ECA4-3A35-458E-AF85-9A7A9EA7A631}" type="slidenum">
              <a:rPr lang="sv-SE" smtClean="0"/>
              <a:t>‹#›</a:t>
            </a:fld>
            <a:endParaRPr lang="sv-SE"/>
          </a:p>
        </p:txBody>
      </p:sp>
    </p:spTree>
    <p:extLst>
      <p:ext uri="{BB962C8B-B14F-4D97-AF65-F5344CB8AC3E}">
        <p14:creationId xmlns:p14="http://schemas.microsoft.com/office/powerpoint/2010/main" val="730414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588194" y="0"/>
            <a:ext cx="5178827" cy="1008112"/>
          </a:xfrm>
        </p:spPr>
        <p:txBody>
          <a:bodyPr>
            <a:normAutofit/>
          </a:bodyPr>
          <a:lstStyle/>
          <a:p>
            <a:r>
              <a:rPr lang="sv-SE" sz="4000" dirty="0"/>
              <a:t>Jämthundklubben.</a:t>
            </a:r>
          </a:p>
        </p:txBody>
      </p:sp>
      <p:sp>
        <p:nvSpPr>
          <p:cNvPr id="5" name="textruta 4"/>
          <p:cNvSpPr txBox="1"/>
          <p:nvPr/>
        </p:nvSpPr>
        <p:spPr>
          <a:xfrm>
            <a:off x="2843808" y="1700808"/>
            <a:ext cx="5616624" cy="3539430"/>
          </a:xfrm>
          <a:prstGeom prst="rect">
            <a:avLst/>
          </a:prstGeom>
          <a:noFill/>
        </p:spPr>
        <p:txBody>
          <a:bodyPr wrap="square" rtlCol="0">
            <a:spAutoFit/>
          </a:bodyPr>
          <a:lstStyle/>
          <a:p>
            <a:pPr marL="285750" indent="-285750">
              <a:buFont typeface="Arial" panose="020B0604020202020204" pitchFamily="34" charset="0"/>
              <a:buChar char="•"/>
            </a:pPr>
            <a:r>
              <a:rPr lang="sv-SE" sz="1600" dirty="0"/>
              <a:t>Jämthundklubben har ca 2000 medlemmar.  </a:t>
            </a:r>
          </a:p>
          <a:p>
            <a:pPr marL="285750" indent="-285750">
              <a:buFont typeface="Arial" panose="020B0604020202020204" pitchFamily="34" charset="0"/>
              <a:buChar char="•"/>
            </a:pPr>
            <a:r>
              <a:rPr lang="sv-SE" sz="1600" dirty="0"/>
              <a:t>Vi driver hemsida med en besöksfrekvens på 3000-5000 besök per månad. Här lägger vi ut avellistor, valpannonser mm.</a:t>
            </a:r>
          </a:p>
          <a:p>
            <a:pPr marL="285750" indent="-285750">
              <a:buFont typeface="Arial" panose="020B0604020202020204" pitchFamily="34" charset="0"/>
              <a:buChar char="•"/>
            </a:pPr>
            <a:r>
              <a:rPr lang="sv-SE" sz="1600" dirty="0"/>
              <a:t>Alla valpannonser granskas så de uppfyller SKKs, </a:t>
            </a:r>
            <a:r>
              <a:rPr lang="sv-SE" sz="1600" dirty="0" err="1"/>
              <a:t>SÄKs</a:t>
            </a:r>
            <a:r>
              <a:rPr lang="sv-SE" sz="1600" dirty="0"/>
              <a:t> och Jämthundklubbens kriterier. De som godkänns certifieras och publiceras. Vi granskar 250-300 annonser varje år.</a:t>
            </a:r>
          </a:p>
          <a:p>
            <a:pPr marL="285750" indent="-285750">
              <a:buFont typeface="Arial" panose="020B0604020202020204" pitchFamily="34" charset="0"/>
              <a:buChar char="•"/>
            </a:pPr>
            <a:r>
              <a:rPr lang="sv-SE" sz="1600" dirty="0"/>
              <a:t>Vi har välbesökt </a:t>
            </a:r>
            <a:r>
              <a:rPr lang="sv-SE" sz="1600" dirty="0" err="1"/>
              <a:t>facebooksida</a:t>
            </a:r>
            <a:r>
              <a:rPr lang="sv-SE" sz="1600" dirty="0"/>
              <a:t> där vi publicerar våra avelslistor och våra valpannonser.</a:t>
            </a:r>
          </a:p>
          <a:p>
            <a:pPr marL="285750" indent="-285750">
              <a:buFont typeface="Arial" panose="020B0604020202020204" pitchFamily="34" charset="0"/>
              <a:buChar char="•"/>
            </a:pPr>
            <a:r>
              <a:rPr lang="sv-SE" sz="1600" dirty="0"/>
              <a:t>Vi ger ut en egen tidning, Jämthunden. Den går ut till våra 2000 medlemmar två gånger per år. Här publiceras artiklar om uppfödare, kända älghundsprofiler, utfodring, avel och avelslistor.</a:t>
            </a:r>
          </a:p>
          <a:p>
            <a:pPr marL="285750" indent="-285750">
              <a:buFont typeface="Arial" panose="020B0604020202020204" pitchFamily="34" charset="0"/>
              <a:buChar char="•"/>
            </a:pPr>
            <a:r>
              <a:rPr lang="sv-SE" sz="1600" dirty="0"/>
              <a:t>Vi gör en RAS utvärdering årligen där vi avelsutvärderar Jämthundsrasen och försöker se olika trender inom rasen. </a:t>
            </a:r>
          </a:p>
        </p:txBody>
      </p:sp>
      <p:sp>
        <p:nvSpPr>
          <p:cNvPr id="4" name="textruta 3"/>
          <p:cNvSpPr txBox="1"/>
          <p:nvPr/>
        </p:nvSpPr>
        <p:spPr>
          <a:xfrm>
            <a:off x="3197387" y="798105"/>
            <a:ext cx="3960440" cy="830997"/>
          </a:xfrm>
          <a:prstGeom prst="rect">
            <a:avLst/>
          </a:prstGeom>
          <a:noFill/>
        </p:spPr>
        <p:txBody>
          <a:bodyPr wrap="square" rtlCol="0">
            <a:spAutoFit/>
          </a:bodyPr>
          <a:lstStyle/>
          <a:p>
            <a:r>
              <a:rPr lang="sv-SE" sz="2400" b="1" dirty="0"/>
              <a:t>RAS utvärdering för verksamhetsåret 2022</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080" y="123098"/>
            <a:ext cx="1908031" cy="1350015"/>
          </a:xfrm>
          <a:prstGeom prst="rect">
            <a:avLst/>
          </a:prstGeom>
        </p:spPr>
      </p:pic>
      <p:pic>
        <p:nvPicPr>
          <p:cNvPr id="8" name="Bildobjekt 7" descr="En bild som visar gräs, utomhus, däggdjur, hund&#10;&#10;Automatiskt genererad beskrivning">
            <a:extLst>
              <a:ext uri="{FF2B5EF4-FFF2-40B4-BE49-F238E27FC236}">
                <a16:creationId xmlns:a16="http://schemas.microsoft.com/office/drawing/2014/main" id="{F8967EDE-2B95-41F3-9B8D-9A3636EB07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104" r="15388"/>
          <a:stretch/>
        </p:blipFill>
        <p:spPr>
          <a:xfrm>
            <a:off x="19889" y="0"/>
            <a:ext cx="3039944" cy="6858000"/>
          </a:xfrm>
          <a:prstGeom prst="rect">
            <a:avLst/>
          </a:prstGeom>
        </p:spPr>
      </p:pic>
    </p:spTree>
    <p:extLst>
      <p:ext uri="{BB962C8B-B14F-4D97-AF65-F5344CB8AC3E}">
        <p14:creationId xmlns:p14="http://schemas.microsoft.com/office/powerpoint/2010/main" val="21103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51520" y="188640"/>
            <a:ext cx="7613037" cy="1117813"/>
          </a:xfrm>
        </p:spPr>
        <p:txBody>
          <a:bodyPr>
            <a:normAutofit/>
          </a:bodyPr>
          <a:lstStyle/>
          <a:p>
            <a:r>
              <a:rPr lang="sv-SE" dirty="0"/>
              <a:t>Registrering raser inom SÄK.</a:t>
            </a:r>
          </a:p>
        </p:txBody>
      </p:sp>
      <p:sp>
        <p:nvSpPr>
          <p:cNvPr id="4" name="textruta 3"/>
          <p:cNvSpPr txBox="1"/>
          <p:nvPr/>
        </p:nvSpPr>
        <p:spPr>
          <a:xfrm>
            <a:off x="827584" y="1484783"/>
            <a:ext cx="8064895" cy="307777"/>
          </a:xfrm>
          <a:prstGeom prst="rect">
            <a:avLst/>
          </a:prstGeom>
          <a:noFill/>
        </p:spPr>
        <p:txBody>
          <a:bodyPr wrap="square" rtlCol="0">
            <a:spAutoFit/>
          </a:bodyPr>
          <a:lstStyle/>
          <a:p>
            <a:r>
              <a:rPr lang="sv-SE" sz="1400" dirty="0"/>
              <a:t>Registreringarna av älghundsraserna ,minskade med 16,8% till 2645st under 2022. </a:t>
            </a:r>
          </a:p>
        </p:txBody>
      </p:sp>
      <p:pic>
        <p:nvPicPr>
          <p:cNvPr id="3" name="Bildobjekt 2">
            <a:extLst>
              <a:ext uri="{FF2B5EF4-FFF2-40B4-BE49-F238E27FC236}">
                <a16:creationId xmlns:a16="http://schemas.microsoft.com/office/drawing/2014/main" id="{C50A99D6-9C40-F953-E7D3-DECE9338D69A}"/>
              </a:ext>
            </a:extLst>
          </p:cNvPr>
          <p:cNvPicPr>
            <a:picLocks noChangeAspect="1"/>
          </p:cNvPicPr>
          <p:nvPr/>
        </p:nvPicPr>
        <p:blipFill>
          <a:blip r:embed="rId2"/>
          <a:stretch>
            <a:fillRect/>
          </a:stretch>
        </p:blipFill>
        <p:spPr>
          <a:xfrm>
            <a:off x="707661" y="2415540"/>
            <a:ext cx="7740158" cy="3605748"/>
          </a:xfrm>
          <a:prstGeom prst="rect">
            <a:avLst/>
          </a:prstGeom>
        </p:spPr>
      </p:pic>
    </p:spTree>
    <p:extLst>
      <p:ext uri="{BB962C8B-B14F-4D97-AF65-F5344CB8AC3E}">
        <p14:creationId xmlns:p14="http://schemas.microsoft.com/office/powerpoint/2010/main" val="229462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539552" y="188640"/>
            <a:ext cx="7325005" cy="1117813"/>
          </a:xfrm>
        </p:spPr>
        <p:txBody>
          <a:bodyPr>
            <a:normAutofit/>
          </a:bodyPr>
          <a:lstStyle/>
          <a:p>
            <a:r>
              <a:rPr lang="sv-SE" sz="3600" dirty="0"/>
              <a:t>Andelen jämthundar är fortsatt stor.</a:t>
            </a:r>
          </a:p>
        </p:txBody>
      </p:sp>
      <p:sp>
        <p:nvSpPr>
          <p:cNvPr id="4" name="textruta 3"/>
          <p:cNvSpPr txBox="1"/>
          <p:nvPr/>
        </p:nvSpPr>
        <p:spPr>
          <a:xfrm>
            <a:off x="971600" y="1340768"/>
            <a:ext cx="7920879" cy="738664"/>
          </a:xfrm>
          <a:prstGeom prst="rect">
            <a:avLst/>
          </a:prstGeom>
          <a:noFill/>
        </p:spPr>
        <p:txBody>
          <a:bodyPr wrap="square" rtlCol="0">
            <a:spAutoFit/>
          </a:bodyPr>
          <a:lstStyle/>
          <a:p>
            <a:r>
              <a:rPr lang="sv-SE" dirty="0"/>
              <a:t>57% av alla älghundar som registreras i Sverige är Jämthundar. </a:t>
            </a:r>
          </a:p>
          <a:p>
            <a:endParaRPr lang="en-US" sz="1200" b="1" dirty="0"/>
          </a:p>
          <a:p>
            <a:endParaRPr lang="sv-SE" sz="1200" dirty="0"/>
          </a:p>
        </p:txBody>
      </p:sp>
      <p:graphicFrame>
        <p:nvGraphicFramePr>
          <p:cNvPr id="3" name="Diagram 2">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912872382"/>
              </p:ext>
            </p:extLst>
          </p:nvPr>
        </p:nvGraphicFramePr>
        <p:xfrm>
          <a:off x="899592" y="1916832"/>
          <a:ext cx="7272807"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655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15279" y="222955"/>
            <a:ext cx="6100869" cy="1117813"/>
          </a:xfrm>
        </p:spPr>
        <p:txBody>
          <a:bodyPr>
            <a:normAutofit/>
          </a:bodyPr>
          <a:lstStyle/>
          <a:p>
            <a:r>
              <a:rPr lang="sv-SE" dirty="0"/>
              <a:t>Inavelsökning</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827584" y="1192486"/>
            <a:ext cx="7889170" cy="923330"/>
          </a:xfrm>
          <a:prstGeom prst="rect">
            <a:avLst/>
          </a:prstGeom>
          <a:noFill/>
        </p:spPr>
        <p:txBody>
          <a:bodyPr wrap="square" rtlCol="0">
            <a:spAutoFit/>
          </a:bodyPr>
          <a:lstStyle/>
          <a:p>
            <a:r>
              <a:rPr lang="sv-SE" dirty="0"/>
              <a:t>Rasens genomsnittliga inavelsökning ligger på ca 1% och är därmed klart under målet på 2,5%. Trenden är sjunkande de senaste 20 åren. En stadig import, fler jaktprovsmeriterade hundar och en stor ras ger en bra genetisk bredd. </a:t>
            </a:r>
          </a:p>
        </p:txBody>
      </p:sp>
      <p:graphicFrame>
        <p:nvGraphicFramePr>
          <p:cNvPr id="4" name="Diagram 3">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968536543"/>
              </p:ext>
            </p:extLst>
          </p:nvPr>
        </p:nvGraphicFramePr>
        <p:xfrm>
          <a:off x="842110" y="2310298"/>
          <a:ext cx="7762338" cy="3927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068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99592" y="116632"/>
            <a:ext cx="6100869" cy="1117813"/>
          </a:xfrm>
        </p:spPr>
        <p:txBody>
          <a:bodyPr>
            <a:normAutofit/>
          </a:bodyPr>
          <a:lstStyle/>
          <a:p>
            <a:r>
              <a:rPr lang="sv-SE" dirty="0"/>
              <a:t>Utvärdering tidig jakt</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725751" y="1052736"/>
            <a:ext cx="8166126" cy="1200329"/>
          </a:xfrm>
          <a:prstGeom prst="rect">
            <a:avLst/>
          </a:prstGeom>
          <a:noFill/>
        </p:spPr>
        <p:txBody>
          <a:bodyPr wrap="square" rtlCol="0">
            <a:spAutoFit/>
          </a:bodyPr>
          <a:lstStyle/>
          <a:p>
            <a:r>
              <a:rPr lang="sv-SE" dirty="0"/>
              <a:t>Tidig jakt är ett bra mått på hundar som har bra genetiska förutsättningar för att bli bra jakthundar. Därför mäter vi hur stor andel av varje årskull som klarar att ta pris året efter födelseåret. Trendlinjen är klart positiv för Jämthunden. 11% av alla Jämthundar födda 2021 klarade av att ta ett pris första </a:t>
            </a:r>
            <a:r>
              <a:rPr lang="sv-SE" dirty="0" err="1"/>
              <a:t>jakthösten</a:t>
            </a:r>
            <a:r>
              <a:rPr lang="sv-SE" dirty="0"/>
              <a:t>.</a:t>
            </a:r>
          </a:p>
        </p:txBody>
      </p:sp>
      <p:graphicFrame>
        <p:nvGraphicFramePr>
          <p:cNvPr id="4" name="Diagram 3">
            <a:extLst>
              <a:ext uri="{FF2B5EF4-FFF2-40B4-BE49-F238E27FC236}">
                <a16:creationId xmlns:a16="http://schemas.microsoft.com/office/drawing/2014/main" id="{0542B7C2-8044-44F9-87DA-BE0687D3D419}"/>
              </a:ext>
            </a:extLst>
          </p:cNvPr>
          <p:cNvGraphicFramePr>
            <a:graphicFrameLocks/>
          </p:cNvGraphicFramePr>
          <p:nvPr>
            <p:extLst>
              <p:ext uri="{D42A27DB-BD31-4B8C-83A1-F6EECF244321}">
                <p14:modId xmlns:p14="http://schemas.microsoft.com/office/powerpoint/2010/main" val="1120954770"/>
              </p:ext>
            </p:extLst>
          </p:nvPr>
        </p:nvGraphicFramePr>
        <p:xfrm>
          <a:off x="728662" y="2636912"/>
          <a:ext cx="7686675" cy="3747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32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043608" y="228338"/>
            <a:ext cx="6100869" cy="1117813"/>
          </a:xfrm>
        </p:spPr>
        <p:txBody>
          <a:bodyPr>
            <a:normAutofit/>
          </a:bodyPr>
          <a:lstStyle/>
          <a:p>
            <a:r>
              <a:rPr lang="sv-SE" dirty="0"/>
              <a:t>Utvärdering ettåringar</a:t>
            </a:r>
          </a:p>
        </p:txBody>
      </p:sp>
      <p:sp>
        <p:nvSpPr>
          <p:cNvPr id="6" name="textruta 5"/>
          <p:cNvSpPr txBox="1"/>
          <p:nvPr/>
        </p:nvSpPr>
        <p:spPr>
          <a:xfrm>
            <a:off x="1115616" y="1196752"/>
            <a:ext cx="7097502" cy="923330"/>
          </a:xfrm>
          <a:prstGeom prst="rect">
            <a:avLst/>
          </a:prstGeom>
          <a:noFill/>
        </p:spPr>
        <p:txBody>
          <a:bodyPr wrap="square" rtlCol="0">
            <a:spAutoFit/>
          </a:bodyPr>
          <a:lstStyle/>
          <a:p>
            <a:r>
              <a:rPr lang="sv-SE" dirty="0"/>
              <a:t>Vi kan tydligt se att medelpoängen har ändrats då vi ändrat jaktprovsreglerna. Då vi ändrat jaktprovreglerna så kan vi inte utvärdera någon genetisk trend på medelpoängen.</a:t>
            </a:r>
          </a:p>
        </p:txBody>
      </p:sp>
      <p:graphicFrame>
        <p:nvGraphicFramePr>
          <p:cNvPr id="4" name="Diagram 3">
            <a:extLst>
              <a:ext uri="{FF2B5EF4-FFF2-40B4-BE49-F238E27FC236}">
                <a16:creationId xmlns:a16="http://schemas.microsoft.com/office/drawing/2014/main" id="{A0EC4048-CFC6-4C6C-ADA2-6FA98805C925}"/>
              </a:ext>
            </a:extLst>
          </p:cNvPr>
          <p:cNvGraphicFramePr>
            <a:graphicFrameLocks/>
          </p:cNvGraphicFramePr>
          <p:nvPr>
            <p:extLst>
              <p:ext uri="{D42A27DB-BD31-4B8C-83A1-F6EECF244321}">
                <p14:modId xmlns:p14="http://schemas.microsoft.com/office/powerpoint/2010/main" val="906893016"/>
              </p:ext>
            </p:extLst>
          </p:nvPr>
        </p:nvGraphicFramePr>
        <p:xfrm>
          <a:off x="1275397" y="2492896"/>
          <a:ext cx="6937721"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30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7494" y="222955"/>
            <a:ext cx="6100869" cy="1117813"/>
          </a:xfrm>
        </p:spPr>
        <p:txBody>
          <a:bodyPr>
            <a:normAutofit fontScale="90000"/>
          </a:bodyPr>
          <a:lstStyle/>
          <a:p>
            <a:r>
              <a:rPr lang="sv-SE" sz="3600" dirty="0"/>
              <a:t>Utvärdering Jaktegenskaper</a:t>
            </a:r>
            <a:br>
              <a:rPr lang="sv-SE" sz="3600" dirty="0"/>
            </a:br>
            <a:r>
              <a:rPr lang="sv-SE" sz="1600" dirty="0"/>
              <a:t>1 åringar</a:t>
            </a:r>
            <a:br>
              <a:rPr lang="sv-SE" sz="1600" dirty="0"/>
            </a:br>
            <a:r>
              <a:rPr lang="sv-SE" sz="2700" dirty="0"/>
              <a:t>Sök </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1187624" y="1340768"/>
            <a:ext cx="7734078" cy="646331"/>
          </a:xfrm>
          <a:prstGeom prst="rect">
            <a:avLst/>
          </a:prstGeom>
          <a:noFill/>
        </p:spPr>
        <p:txBody>
          <a:bodyPr wrap="square" rtlCol="0">
            <a:spAutoFit/>
          </a:bodyPr>
          <a:lstStyle/>
          <a:p>
            <a:r>
              <a:rPr lang="sv-SE" dirty="0"/>
              <a:t>Trenden för sök är sjunkande. Men statistiken är inte tillförlitlig då vi blandar olika jaktprovsregler. </a:t>
            </a:r>
          </a:p>
        </p:txBody>
      </p:sp>
      <p:graphicFrame>
        <p:nvGraphicFramePr>
          <p:cNvPr id="4" name="Diagram 3">
            <a:extLst>
              <a:ext uri="{FF2B5EF4-FFF2-40B4-BE49-F238E27FC236}">
                <a16:creationId xmlns:a16="http://schemas.microsoft.com/office/drawing/2014/main" id="{9C657ED6-206E-4270-9016-DECE27EA1F09}"/>
              </a:ext>
            </a:extLst>
          </p:cNvPr>
          <p:cNvGraphicFramePr>
            <a:graphicFrameLocks/>
          </p:cNvGraphicFramePr>
          <p:nvPr>
            <p:extLst>
              <p:ext uri="{D42A27DB-BD31-4B8C-83A1-F6EECF244321}">
                <p14:modId xmlns:p14="http://schemas.microsoft.com/office/powerpoint/2010/main" val="2909321596"/>
              </p:ext>
            </p:extLst>
          </p:nvPr>
        </p:nvGraphicFramePr>
        <p:xfrm>
          <a:off x="1187624" y="2276872"/>
          <a:ext cx="6984776"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673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7494" y="222955"/>
            <a:ext cx="6100869" cy="1117813"/>
          </a:xfrm>
        </p:spPr>
        <p:txBody>
          <a:bodyPr>
            <a:normAutofit fontScale="90000"/>
          </a:bodyPr>
          <a:lstStyle/>
          <a:p>
            <a:r>
              <a:rPr lang="sv-SE" sz="3600" dirty="0"/>
              <a:t>Utvärdering jaktegenskaper</a:t>
            </a:r>
            <a:br>
              <a:rPr lang="sv-SE" sz="3600" dirty="0"/>
            </a:br>
            <a:r>
              <a:rPr lang="sv-SE" sz="1300" dirty="0"/>
              <a:t>1 åringar</a:t>
            </a:r>
            <a:br>
              <a:rPr lang="sv-SE" sz="1300" dirty="0"/>
            </a:br>
            <a:r>
              <a:rPr lang="sv-SE" sz="2700" dirty="0"/>
              <a:t>Förmåga att finna älg.</a:t>
            </a:r>
          </a:p>
        </p:txBody>
      </p:sp>
      <p:sp>
        <p:nvSpPr>
          <p:cNvPr id="3" name="textruta 2"/>
          <p:cNvSpPr txBox="1"/>
          <p:nvPr/>
        </p:nvSpPr>
        <p:spPr>
          <a:xfrm>
            <a:off x="1475656" y="1431541"/>
            <a:ext cx="6768752" cy="646331"/>
          </a:xfrm>
          <a:prstGeom prst="rect">
            <a:avLst/>
          </a:prstGeom>
          <a:noFill/>
        </p:spPr>
        <p:txBody>
          <a:bodyPr wrap="square" rtlCol="0">
            <a:spAutoFit/>
          </a:bodyPr>
          <a:lstStyle/>
          <a:p>
            <a:r>
              <a:rPr lang="sv-SE" dirty="0"/>
              <a:t>En något sjunkande trend finns. Det kan hänga ihop med en minskande älgstam.</a:t>
            </a:r>
          </a:p>
        </p:txBody>
      </p:sp>
      <p:graphicFrame>
        <p:nvGraphicFramePr>
          <p:cNvPr id="4" name="Diagram 3">
            <a:extLst>
              <a:ext uri="{FF2B5EF4-FFF2-40B4-BE49-F238E27FC236}">
                <a16:creationId xmlns:a16="http://schemas.microsoft.com/office/drawing/2014/main" id="{48CF138B-6000-42DC-8727-8DFA3ACBFC4F}"/>
              </a:ext>
            </a:extLst>
          </p:cNvPr>
          <p:cNvGraphicFramePr>
            <a:graphicFrameLocks/>
          </p:cNvGraphicFramePr>
          <p:nvPr>
            <p:extLst>
              <p:ext uri="{D42A27DB-BD31-4B8C-83A1-F6EECF244321}">
                <p14:modId xmlns:p14="http://schemas.microsoft.com/office/powerpoint/2010/main" val="748383580"/>
              </p:ext>
            </p:extLst>
          </p:nvPr>
        </p:nvGraphicFramePr>
        <p:xfrm>
          <a:off x="1475656" y="2168645"/>
          <a:ext cx="5839544" cy="385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19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7494" y="222955"/>
            <a:ext cx="6100869" cy="1117813"/>
          </a:xfrm>
        </p:spPr>
        <p:txBody>
          <a:bodyPr>
            <a:normAutofit fontScale="90000"/>
          </a:bodyPr>
          <a:lstStyle/>
          <a:p>
            <a:r>
              <a:rPr lang="sv-SE" sz="4000" dirty="0"/>
              <a:t>Utvärdering jaktegenskaper</a:t>
            </a:r>
            <a:br>
              <a:rPr lang="sv-SE" sz="4000" dirty="0"/>
            </a:br>
            <a:r>
              <a:rPr lang="sv-SE" sz="1300" dirty="0"/>
              <a:t>1 åringar</a:t>
            </a:r>
            <a:br>
              <a:rPr lang="sv-SE" sz="1300" dirty="0"/>
            </a:br>
            <a:br>
              <a:rPr lang="sv-SE" sz="1300" dirty="0"/>
            </a:br>
            <a:r>
              <a:rPr lang="sv-SE" sz="2700" dirty="0"/>
              <a:t>Ståndskall på upptagsplats.</a:t>
            </a:r>
            <a:br>
              <a:rPr lang="sv-SE" sz="2700" dirty="0"/>
            </a:br>
            <a:endParaRPr lang="sv-SE" sz="2700" dirty="0"/>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1115616" y="1340768"/>
            <a:ext cx="7806086" cy="369332"/>
          </a:xfrm>
          <a:prstGeom prst="rect">
            <a:avLst/>
          </a:prstGeom>
          <a:noFill/>
        </p:spPr>
        <p:txBody>
          <a:bodyPr wrap="square" rtlCol="0">
            <a:spAutoFit/>
          </a:bodyPr>
          <a:lstStyle/>
          <a:p>
            <a:r>
              <a:rPr lang="sv-SE" dirty="0"/>
              <a:t> Ganska konstant värde, inga större förändringar.</a:t>
            </a:r>
          </a:p>
        </p:txBody>
      </p:sp>
      <p:graphicFrame>
        <p:nvGraphicFramePr>
          <p:cNvPr id="4" name="Diagram 3">
            <a:extLst>
              <a:ext uri="{FF2B5EF4-FFF2-40B4-BE49-F238E27FC236}">
                <a16:creationId xmlns:a16="http://schemas.microsoft.com/office/drawing/2014/main" id="{E1B29E53-5687-4080-AD8B-BDCCA5F7A98E}"/>
              </a:ext>
            </a:extLst>
          </p:cNvPr>
          <p:cNvGraphicFramePr>
            <a:graphicFrameLocks/>
          </p:cNvGraphicFramePr>
          <p:nvPr>
            <p:extLst>
              <p:ext uri="{D42A27DB-BD31-4B8C-83A1-F6EECF244321}">
                <p14:modId xmlns:p14="http://schemas.microsoft.com/office/powerpoint/2010/main" val="2800667008"/>
              </p:ext>
            </p:extLst>
          </p:nvPr>
        </p:nvGraphicFramePr>
        <p:xfrm>
          <a:off x="971600" y="2060848"/>
          <a:ext cx="6768752" cy="3817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146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7494" y="222955"/>
            <a:ext cx="6100869" cy="1117813"/>
          </a:xfrm>
        </p:spPr>
        <p:txBody>
          <a:bodyPr>
            <a:normAutofit fontScale="90000"/>
          </a:bodyPr>
          <a:lstStyle/>
          <a:p>
            <a:r>
              <a:rPr lang="sv-SE" sz="4000" dirty="0"/>
              <a:t>Utvärdering jaktegenskaper</a:t>
            </a:r>
            <a:br>
              <a:rPr lang="sv-SE" sz="4000" dirty="0"/>
            </a:br>
            <a:r>
              <a:rPr lang="sv-SE" sz="1300" dirty="0"/>
              <a:t>1 åringar</a:t>
            </a:r>
            <a:br>
              <a:rPr lang="sv-SE" sz="1300" dirty="0"/>
            </a:br>
            <a:r>
              <a:rPr lang="sv-SE" sz="2700" dirty="0"/>
              <a:t>Ståndskallets kvalitét</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971600" y="1340768"/>
            <a:ext cx="7950102" cy="646331"/>
          </a:xfrm>
          <a:prstGeom prst="rect">
            <a:avLst/>
          </a:prstGeom>
          <a:noFill/>
        </p:spPr>
        <p:txBody>
          <a:bodyPr wrap="square" rtlCol="0">
            <a:spAutoFit/>
          </a:bodyPr>
          <a:lstStyle/>
          <a:p>
            <a:r>
              <a:rPr lang="sv-SE" dirty="0"/>
              <a:t>Jämthunden visar en mycket fin trendkurva på ståndskallets kvalitet. Mycket bra ! </a:t>
            </a:r>
          </a:p>
          <a:p>
            <a:r>
              <a:rPr lang="sv-SE" dirty="0"/>
              <a:t>.</a:t>
            </a:r>
          </a:p>
        </p:txBody>
      </p:sp>
      <p:graphicFrame>
        <p:nvGraphicFramePr>
          <p:cNvPr id="4" name="Diagram 3">
            <a:extLst>
              <a:ext uri="{FF2B5EF4-FFF2-40B4-BE49-F238E27FC236}">
                <a16:creationId xmlns:a16="http://schemas.microsoft.com/office/drawing/2014/main" id="{0FF00203-D521-461A-997E-B43A5AE1A0BD}"/>
              </a:ext>
            </a:extLst>
          </p:cNvPr>
          <p:cNvGraphicFramePr>
            <a:graphicFrameLocks/>
          </p:cNvGraphicFramePr>
          <p:nvPr>
            <p:extLst>
              <p:ext uri="{D42A27DB-BD31-4B8C-83A1-F6EECF244321}">
                <p14:modId xmlns:p14="http://schemas.microsoft.com/office/powerpoint/2010/main" val="3596119555"/>
              </p:ext>
            </p:extLst>
          </p:nvPr>
        </p:nvGraphicFramePr>
        <p:xfrm>
          <a:off x="971600" y="1876524"/>
          <a:ext cx="7344816"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8786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7494" y="222955"/>
            <a:ext cx="6100869" cy="1117813"/>
          </a:xfrm>
        </p:spPr>
        <p:txBody>
          <a:bodyPr>
            <a:normAutofit fontScale="90000"/>
          </a:bodyPr>
          <a:lstStyle/>
          <a:p>
            <a:r>
              <a:rPr lang="sv-SE" sz="4000" dirty="0"/>
              <a:t>Utvärdering jaktegenskaper</a:t>
            </a:r>
            <a:br>
              <a:rPr lang="sv-SE" sz="4000" dirty="0"/>
            </a:br>
            <a:r>
              <a:rPr lang="sv-SE" sz="1300" dirty="0"/>
              <a:t>1 åringar</a:t>
            </a:r>
            <a:br>
              <a:rPr lang="sv-SE" sz="1300" dirty="0"/>
            </a:br>
            <a:r>
              <a:rPr lang="sv-SE" sz="2700" dirty="0"/>
              <a:t>Vilja att förfölja flyende älg</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1934680" y="1340768"/>
            <a:ext cx="6987022" cy="369332"/>
          </a:xfrm>
          <a:prstGeom prst="rect">
            <a:avLst/>
          </a:prstGeom>
          <a:noFill/>
        </p:spPr>
        <p:txBody>
          <a:bodyPr wrap="square" rtlCol="0">
            <a:spAutoFit/>
          </a:bodyPr>
          <a:lstStyle/>
          <a:p>
            <a:r>
              <a:rPr lang="sv-SE" dirty="0"/>
              <a:t>En mycket stark positiv trend uppvisas.</a:t>
            </a:r>
          </a:p>
        </p:txBody>
      </p:sp>
      <p:graphicFrame>
        <p:nvGraphicFramePr>
          <p:cNvPr id="4" name="Diagram 3">
            <a:extLst>
              <a:ext uri="{FF2B5EF4-FFF2-40B4-BE49-F238E27FC236}">
                <a16:creationId xmlns:a16="http://schemas.microsoft.com/office/drawing/2014/main" id="{FFD7CF0F-DEEF-4DB7-B789-0766104FBC3A}"/>
              </a:ext>
            </a:extLst>
          </p:cNvPr>
          <p:cNvGraphicFramePr>
            <a:graphicFrameLocks/>
          </p:cNvGraphicFramePr>
          <p:nvPr>
            <p:extLst>
              <p:ext uri="{D42A27DB-BD31-4B8C-83A1-F6EECF244321}">
                <p14:modId xmlns:p14="http://schemas.microsoft.com/office/powerpoint/2010/main" val="2653652491"/>
              </p:ext>
            </p:extLst>
          </p:nvPr>
        </p:nvGraphicFramePr>
        <p:xfrm>
          <a:off x="1043608" y="1703470"/>
          <a:ext cx="7549666" cy="4605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920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592288" y="476672"/>
            <a:ext cx="4141675" cy="1470025"/>
          </a:xfrm>
        </p:spPr>
        <p:txBody>
          <a:bodyPr>
            <a:normAutofit/>
          </a:bodyPr>
          <a:lstStyle/>
          <a:p>
            <a:r>
              <a:rPr lang="sv-SE" sz="3200" dirty="0"/>
              <a:t>RAS – Rasspecifika avelsstrategier.</a:t>
            </a:r>
          </a:p>
        </p:txBody>
      </p:sp>
      <p:sp>
        <p:nvSpPr>
          <p:cNvPr id="5" name="textruta 4"/>
          <p:cNvSpPr txBox="1"/>
          <p:nvPr/>
        </p:nvSpPr>
        <p:spPr>
          <a:xfrm>
            <a:off x="2699792" y="2492896"/>
            <a:ext cx="5760640" cy="5355312"/>
          </a:xfrm>
          <a:prstGeom prst="rect">
            <a:avLst/>
          </a:prstGeom>
          <a:noFill/>
        </p:spPr>
        <p:txBody>
          <a:bodyPr wrap="square" rtlCol="0">
            <a:spAutoFit/>
          </a:bodyPr>
          <a:lstStyle/>
          <a:p>
            <a:r>
              <a:rPr lang="sv-SE" dirty="0"/>
              <a:t>RAS är en handlingsplan för aveln inom alla raser under SKK. Det skall beskriva problem men också positiva sidor inom en ras.</a:t>
            </a:r>
          </a:p>
          <a:p>
            <a:endParaRPr lang="sv-SE" dirty="0"/>
          </a:p>
          <a:p>
            <a:r>
              <a:rPr lang="sv-SE" dirty="0"/>
              <a:t>Dokumentet tas fram tillsammans med rasklubbar, specialklubbar och SKK och skall ge en beskrivning av nuläget vad gäller hälsa, mentalitet, exteriör och jaktliga egenskaper.</a:t>
            </a:r>
          </a:p>
          <a:p>
            <a:endParaRPr lang="sv-SE" dirty="0"/>
          </a:p>
          <a:p>
            <a:r>
              <a:rPr lang="sv-SE" dirty="0"/>
              <a:t>I dokumenten beskrivs också vilka målsättningar  och avelsmål som rasklubben och specialklubben har satt upp.</a:t>
            </a:r>
          </a:p>
          <a:p>
            <a:endParaRPr lang="sv-SE" dirty="0"/>
          </a:p>
          <a:p>
            <a:r>
              <a:rPr lang="sv-SE" dirty="0"/>
              <a:t>Det skall göras utvärderingar varje år hur arbetet går för att nå de uppsatta målen.</a:t>
            </a:r>
          </a:p>
          <a:p>
            <a:endParaRPr lang="sv-SE" dirty="0"/>
          </a:p>
          <a:p>
            <a:endParaRPr lang="sv-SE" dirty="0"/>
          </a:p>
          <a:p>
            <a:endParaRPr lang="sv-SE" dirty="0"/>
          </a:p>
          <a:p>
            <a:endParaRPr lang="sv-SE" dirty="0"/>
          </a:p>
          <a:p>
            <a:endParaRPr lang="sv-SE" dirty="0"/>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88640"/>
            <a:ext cx="2129071" cy="1506410"/>
          </a:xfrm>
          <a:prstGeom prst="rect">
            <a:avLst/>
          </a:prstGeom>
        </p:spPr>
      </p:pic>
      <p:pic>
        <p:nvPicPr>
          <p:cNvPr id="4" name="Bildobjekt 3"/>
          <p:cNvPicPr>
            <a:picLocks noChangeAspect="1"/>
          </p:cNvPicPr>
          <p:nvPr/>
        </p:nvPicPr>
        <p:blipFill rotWithShape="1">
          <a:blip r:embed="rId3">
            <a:extLst>
              <a:ext uri="{28A0092B-C50C-407E-A947-70E740481C1C}">
                <a14:useLocalDpi xmlns:a14="http://schemas.microsoft.com/office/drawing/2010/main" val="0"/>
              </a:ext>
            </a:extLst>
          </a:blip>
          <a:srcRect l="23226" r="51581"/>
          <a:stretch/>
        </p:blipFill>
        <p:spPr>
          <a:xfrm>
            <a:off x="-1" y="0"/>
            <a:ext cx="2592289" cy="6858000"/>
          </a:xfrm>
          <a:prstGeom prst="rect">
            <a:avLst/>
          </a:prstGeom>
        </p:spPr>
      </p:pic>
    </p:spTree>
    <p:extLst>
      <p:ext uri="{BB962C8B-B14F-4D97-AF65-F5344CB8AC3E}">
        <p14:creationId xmlns:p14="http://schemas.microsoft.com/office/powerpoint/2010/main" val="285853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arn(inVertical)">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7494" y="222955"/>
            <a:ext cx="6100869" cy="1117813"/>
          </a:xfrm>
        </p:spPr>
        <p:txBody>
          <a:bodyPr>
            <a:normAutofit fontScale="90000"/>
          </a:bodyPr>
          <a:lstStyle/>
          <a:p>
            <a:r>
              <a:rPr lang="sv-SE" dirty="0"/>
              <a:t>Utvärdering jaktegenskaper</a:t>
            </a:r>
            <a:br>
              <a:rPr lang="sv-SE" dirty="0"/>
            </a:br>
            <a:r>
              <a:rPr lang="sv-SE" sz="1300" dirty="0"/>
              <a:t>1 åringar</a:t>
            </a:r>
            <a:br>
              <a:rPr lang="sv-SE" sz="1300" dirty="0"/>
            </a:br>
            <a:r>
              <a:rPr lang="sv-SE" sz="2700" dirty="0"/>
              <a:t>Förmåga ställande av flyende älg</a:t>
            </a:r>
          </a:p>
        </p:txBody>
      </p:sp>
      <p:sp>
        <p:nvSpPr>
          <p:cNvPr id="6" name="textruta 5"/>
          <p:cNvSpPr txBox="1"/>
          <p:nvPr/>
        </p:nvSpPr>
        <p:spPr>
          <a:xfrm>
            <a:off x="899592" y="1340767"/>
            <a:ext cx="6915014" cy="646331"/>
          </a:xfrm>
          <a:prstGeom prst="rect">
            <a:avLst/>
          </a:prstGeom>
          <a:noFill/>
        </p:spPr>
        <p:txBody>
          <a:bodyPr wrap="square" rtlCol="0">
            <a:spAutoFit/>
          </a:bodyPr>
          <a:lstStyle/>
          <a:p>
            <a:r>
              <a:rPr lang="sv-SE" dirty="0"/>
              <a:t>En mycket fin trendkurva i detta moment. </a:t>
            </a:r>
          </a:p>
          <a:p>
            <a:endParaRPr lang="sv-SE" dirty="0"/>
          </a:p>
        </p:txBody>
      </p:sp>
      <p:graphicFrame>
        <p:nvGraphicFramePr>
          <p:cNvPr id="3" name="Diagram 2">
            <a:extLst>
              <a:ext uri="{FF2B5EF4-FFF2-40B4-BE49-F238E27FC236}">
                <a16:creationId xmlns:a16="http://schemas.microsoft.com/office/drawing/2014/main" id="{368940CE-B71D-49CA-87A0-41EF464DF430}"/>
              </a:ext>
            </a:extLst>
          </p:cNvPr>
          <p:cNvGraphicFramePr>
            <a:graphicFrameLocks/>
          </p:cNvGraphicFramePr>
          <p:nvPr>
            <p:extLst>
              <p:ext uri="{D42A27DB-BD31-4B8C-83A1-F6EECF244321}">
                <p14:modId xmlns:p14="http://schemas.microsoft.com/office/powerpoint/2010/main" val="1672392229"/>
              </p:ext>
            </p:extLst>
          </p:nvPr>
        </p:nvGraphicFramePr>
        <p:xfrm>
          <a:off x="971600" y="2060849"/>
          <a:ext cx="7344816" cy="3857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808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7494" y="222955"/>
            <a:ext cx="6100869" cy="1117813"/>
          </a:xfrm>
        </p:spPr>
        <p:txBody>
          <a:bodyPr>
            <a:normAutofit fontScale="90000"/>
          </a:bodyPr>
          <a:lstStyle/>
          <a:p>
            <a:r>
              <a:rPr lang="sv-SE" dirty="0"/>
              <a:t>Utvärdering jaktegenskaper</a:t>
            </a:r>
            <a:br>
              <a:rPr lang="sv-SE" dirty="0"/>
            </a:br>
            <a:r>
              <a:rPr lang="sv-SE" sz="1300" dirty="0"/>
              <a:t>1 åringar</a:t>
            </a:r>
            <a:br>
              <a:rPr lang="sv-SE" sz="1300" dirty="0"/>
            </a:br>
            <a:r>
              <a:rPr lang="sv-SE" sz="2700" dirty="0"/>
              <a:t>Skalltid</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1187624" y="1340768"/>
            <a:ext cx="7734078" cy="923330"/>
          </a:xfrm>
          <a:prstGeom prst="rect">
            <a:avLst/>
          </a:prstGeom>
          <a:noFill/>
        </p:spPr>
        <p:txBody>
          <a:bodyPr wrap="square" rtlCol="0">
            <a:spAutoFit/>
          </a:bodyPr>
          <a:lstStyle/>
          <a:p>
            <a:r>
              <a:rPr lang="sv-SE" dirty="0"/>
              <a:t>Trenden är mycket stark. </a:t>
            </a:r>
          </a:p>
          <a:p>
            <a:r>
              <a:rPr lang="sv-SE" dirty="0"/>
              <a:t>Skalltiden speglar mycket av hundens jaktliga förmåga så det är ett utmärkt resultat. </a:t>
            </a:r>
          </a:p>
        </p:txBody>
      </p:sp>
      <p:graphicFrame>
        <p:nvGraphicFramePr>
          <p:cNvPr id="4" name="Diagram 3">
            <a:extLst>
              <a:ext uri="{FF2B5EF4-FFF2-40B4-BE49-F238E27FC236}">
                <a16:creationId xmlns:a16="http://schemas.microsoft.com/office/drawing/2014/main" id="{4B6C54AB-87AF-46DF-B799-AE519FF7B313}"/>
              </a:ext>
            </a:extLst>
          </p:cNvPr>
          <p:cNvGraphicFramePr>
            <a:graphicFrameLocks/>
          </p:cNvGraphicFramePr>
          <p:nvPr>
            <p:extLst>
              <p:ext uri="{D42A27DB-BD31-4B8C-83A1-F6EECF244321}">
                <p14:modId xmlns:p14="http://schemas.microsoft.com/office/powerpoint/2010/main" val="1653124695"/>
              </p:ext>
            </p:extLst>
          </p:nvPr>
        </p:nvGraphicFramePr>
        <p:xfrm>
          <a:off x="1187624" y="2458580"/>
          <a:ext cx="7128792" cy="3562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9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30164" y="222955"/>
            <a:ext cx="6100869" cy="1117813"/>
          </a:xfrm>
        </p:spPr>
        <p:txBody>
          <a:bodyPr>
            <a:normAutofit fontScale="90000"/>
          </a:bodyPr>
          <a:lstStyle/>
          <a:p>
            <a:r>
              <a:rPr lang="sv-SE" dirty="0"/>
              <a:t>Utvärdering jaktegenskaper</a:t>
            </a:r>
            <a:br>
              <a:rPr lang="sv-SE" dirty="0"/>
            </a:br>
            <a:r>
              <a:rPr lang="sv-SE" sz="1300" dirty="0"/>
              <a:t>1 åringar</a:t>
            </a:r>
            <a:br>
              <a:rPr lang="sv-SE" sz="1300" dirty="0"/>
            </a:br>
            <a:r>
              <a:rPr lang="sv-SE" sz="2700" dirty="0"/>
              <a:t>Skallets hörbarhet</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1259632" y="1340768"/>
            <a:ext cx="7662070" cy="369332"/>
          </a:xfrm>
          <a:prstGeom prst="rect">
            <a:avLst/>
          </a:prstGeom>
          <a:noFill/>
        </p:spPr>
        <p:txBody>
          <a:bodyPr wrap="square" rtlCol="0">
            <a:spAutoFit/>
          </a:bodyPr>
          <a:lstStyle/>
          <a:p>
            <a:r>
              <a:rPr lang="sv-SE" dirty="0"/>
              <a:t>Vi kan se ett trendbrott mot att skallets hörbarhet förbättras. Mycket bra !</a:t>
            </a:r>
          </a:p>
        </p:txBody>
      </p:sp>
      <p:graphicFrame>
        <p:nvGraphicFramePr>
          <p:cNvPr id="4" name="Diagram 3">
            <a:extLst>
              <a:ext uri="{FF2B5EF4-FFF2-40B4-BE49-F238E27FC236}">
                <a16:creationId xmlns:a16="http://schemas.microsoft.com/office/drawing/2014/main" id="{E8B64E61-167E-4B36-AB2E-746F939357C4}"/>
              </a:ext>
            </a:extLst>
          </p:cNvPr>
          <p:cNvGraphicFramePr>
            <a:graphicFrameLocks/>
          </p:cNvGraphicFramePr>
          <p:nvPr>
            <p:extLst>
              <p:ext uri="{D42A27DB-BD31-4B8C-83A1-F6EECF244321}">
                <p14:modId xmlns:p14="http://schemas.microsoft.com/office/powerpoint/2010/main" val="1511724803"/>
              </p:ext>
            </p:extLst>
          </p:nvPr>
        </p:nvGraphicFramePr>
        <p:xfrm>
          <a:off x="1403648" y="2060848"/>
          <a:ext cx="6840760"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1841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7494" y="222955"/>
            <a:ext cx="6100869" cy="1117813"/>
          </a:xfrm>
        </p:spPr>
        <p:txBody>
          <a:bodyPr>
            <a:normAutofit fontScale="90000"/>
          </a:bodyPr>
          <a:lstStyle/>
          <a:p>
            <a:r>
              <a:rPr lang="sv-SE" dirty="0"/>
              <a:t>Utvärdering jaktegenskaper</a:t>
            </a:r>
            <a:br>
              <a:rPr lang="sv-SE" dirty="0"/>
            </a:br>
            <a:r>
              <a:rPr lang="sv-SE" sz="1300" dirty="0"/>
              <a:t>1 åringar</a:t>
            </a:r>
            <a:br>
              <a:rPr lang="sv-SE" sz="1300" dirty="0"/>
            </a:br>
            <a:r>
              <a:rPr lang="sv-SE" sz="2700" dirty="0"/>
              <a:t>Skallets täthet och täckning</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1028997" y="1380388"/>
            <a:ext cx="7950102" cy="646331"/>
          </a:xfrm>
          <a:prstGeom prst="rect">
            <a:avLst/>
          </a:prstGeom>
          <a:noFill/>
        </p:spPr>
        <p:txBody>
          <a:bodyPr wrap="square" rtlCol="0">
            <a:spAutoFit/>
          </a:bodyPr>
          <a:lstStyle/>
          <a:p>
            <a:r>
              <a:rPr lang="sv-SE" dirty="0"/>
              <a:t>Vi kan tydligt se att skalltätheten ökar. Mycket bra med tanke på att även skallets hörbarhet också har en bra trendkurva. </a:t>
            </a:r>
          </a:p>
        </p:txBody>
      </p:sp>
      <p:graphicFrame>
        <p:nvGraphicFramePr>
          <p:cNvPr id="4" name="Diagram 3">
            <a:extLst>
              <a:ext uri="{FF2B5EF4-FFF2-40B4-BE49-F238E27FC236}">
                <a16:creationId xmlns:a16="http://schemas.microsoft.com/office/drawing/2014/main" id="{F4658C37-9AD0-4C3B-85C6-3D15B5AEFA25}"/>
              </a:ext>
            </a:extLst>
          </p:cNvPr>
          <p:cNvGraphicFramePr>
            <a:graphicFrameLocks/>
          </p:cNvGraphicFramePr>
          <p:nvPr>
            <p:extLst>
              <p:ext uri="{D42A27DB-BD31-4B8C-83A1-F6EECF244321}">
                <p14:modId xmlns:p14="http://schemas.microsoft.com/office/powerpoint/2010/main" val="126304955"/>
              </p:ext>
            </p:extLst>
          </p:nvPr>
        </p:nvGraphicFramePr>
        <p:xfrm>
          <a:off x="1187624" y="1988839"/>
          <a:ext cx="7056784" cy="3888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012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7494" y="222955"/>
            <a:ext cx="6100869" cy="1117813"/>
          </a:xfrm>
        </p:spPr>
        <p:txBody>
          <a:bodyPr>
            <a:normAutofit fontScale="90000"/>
          </a:bodyPr>
          <a:lstStyle/>
          <a:p>
            <a:r>
              <a:rPr lang="sv-SE" dirty="0"/>
              <a:t>Utvärdering jaktegenskaper</a:t>
            </a:r>
            <a:br>
              <a:rPr lang="sv-SE" sz="1300" dirty="0"/>
            </a:br>
            <a:r>
              <a:rPr lang="sv-SE" sz="2700" dirty="0"/>
              <a:t>Lydnad och samarbete</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782390" y="1215575"/>
            <a:ext cx="6987022" cy="646331"/>
          </a:xfrm>
          <a:prstGeom prst="rect">
            <a:avLst/>
          </a:prstGeom>
          <a:noFill/>
        </p:spPr>
        <p:txBody>
          <a:bodyPr wrap="square" rtlCol="0">
            <a:spAutoFit/>
          </a:bodyPr>
          <a:lstStyle/>
          <a:p>
            <a:r>
              <a:rPr lang="sv-SE" dirty="0"/>
              <a:t>Denna statistik är inte tillförlitlig då lydnad och samarbete har lagts ihop.</a:t>
            </a:r>
          </a:p>
          <a:p>
            <a:r>
              <a:rPr lang="sv-SE" dirty="0"/>
              <a:t>Vi får förhoppningsvis tillförlitligare statistik till nästa år.</a:t>
            </a:r>
          </a:p>
        </p:txBody>
      </p:sp>
      <p:graphicFrame>
        <p:nvGraphicFramePr>
          <p:cNvPr id="4" name="Diagram 3">
            <a:extLst>
              <a:ext uri="{FF2B5EF4-FFF2-40B4-BE49-F238E27FC236}">
                <a16:creationId xmlns:a16="http://schemas.microsoft.com/office/drawing/2014/main" id="{5285C0A5-AF13-460D-8CD4-B510159E20D3}"/>
              </a:ext>
            </a:extLst>
          </p:cNvPr>
          <p:cNvGraphicFramePr>
            <a:graphicFrameLocks/>
          </p:cNvGraphicFramePr>
          <p:nvPr>
            <p:extLst>
              <p:ext uri="{D42A27DB-BD31-4B8C-83A1-F6EECF244321}">
                <p14:modId xmlns:p14="http://schemas.microsoft.com/office/powerpoint/2010/main" val="2250026265"/>
              </p:ext>
            </p:extLst>
          </p:nvPr>
        </p:nvGraphicFramePr>
        <p:xfrm>
          <a:off x="899592" y="2346718"/>
          <a:ext cx="7200800" cy="3562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245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99592" y="39832"/>
            <a:ext cx="6100869" cy="1117813"/>
          </a:xfrm>
        </p:spPr>
        <p:txBody>
          <a:bodyPr>
            <a:normAutofit/>
          </a:bodyPr>
          <a:lstStyle/>
          <a:p>
            <a:r>
              <a:rPr lang="sv-SE" dirty="0"/>
              <a:t>Exteriör</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755576" y="1268760"/>
            <a:ext cx="7302030" cy="923330"/>
          </a:xfrm>
          <a:prstGeom prst="rect">
            <a:avLst/>
          </a:prstGeom>
          <a:noFill/>
        </p:spPr>
        <p:txBody>
          <a:bodyPr wrap="square" rtlCol="0">
            <a:spAutoFit/>
          </a:bodyPr>
          <a:lstStyle/>
          <a:p>
            <a:r>
              <a:rPr lang="sv-SE" dirty="0"/>
              <a:t>Nedanstående diagram visar procent CK i olika årskullar. Den långsiktiga trenden går mot bättre hundar..</a:t>
            </a:r>
          </a:p>
          <a:p>
            <a:endParaRPr lang="sv-SE" dirty="0"/>
          </a:p>
        </p:txBody>
      </p:sp>
      <p:graphicFrame>
        <p:nvGraphicFramePr>
          <p:cNvPr id="5" name="Diagram 4">
            <a:extLst>
              <a:ext uri="{FF2B5EF4-FFF2-40B4-BE49-F238E27FC236}">
                <a16:creationId xmlns:a16="http://schemas.microsoft.com/office/drawing/2014/main" id="{39A1A549-776D-4F58-B0F8-345220EFCFD1}"/>
              </a:ext>
            </a:extLst>
          </p:cNvPr>
          <p:cNvGraphicFramePr>
            <a:graphicFrameLocks/>
          </p:cNvGraphicFramePr>
          <p:nvPr>
            <p:extLst>
              <p:ext uri="{D42A27DB-BD31-4B8C-83A1-F6EECF244321}">
                <p14:modId xmlns:p14="http://schemas.microsoft.com/office/powerpoint/2010/main" val="4235583070"/>
              </p:ext>
            </p:extLst>
          </p:nvPr>
        </p:nvGraphicFramePr>
        <p:xfrm>
          <a:off x="932823" y="2192091"/>
          <a:ext cx="7599617" cy="4117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940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971600" y="242923"/>
            <a:ext cx="6100869" cy="1117813"/>
          </a:xfrm>
        </p:spPr>
        <p:txBody>
          <a:bodyPr>
            <a:normAutofit/>
          </a:bodyPr>
          <a:lstStyle/>
          <a:p>
            <a:r>
              <a:rPr lang="sv-SE" dirty="0"/>
              <a:t>HD och ED röntgen</a:t>
            </a:r>
          </a:p>
        </p:txBody>
      </p:sp>
      <p:sp>
        <p:nvSpPr>
          <p:cNvPr id="6" name="textruta 5"/>
          <p:cNvSpPr txBox="1"/>
          <p:nvPr/>
        </p:nvSpPr>
        <p:spPr>
          <a:xfrm>
            <a:off x="788826" y="1360736"/>
            <a:ext cx="6987022" cy="646331"/>
          </a:xfrm>
          <a:prstGeom prst="rect">
            <a:avLst/>
          </a:prstGeom>
          <a:noFill/>
        </p:spPr>
        <p:txBody>
          <a:bodyPr wrap="square" rtlCol="0">
            <a:spAutoFit/>
          </a:bodyPr>
          <a:lstStyle/>
          <a:p>
            <a:r>
              <a:rPr lang="sv-SE" dirty="0"/>
              <a:t>Ca 50% av alla Jämthundar röntgas. Vilket är superfint och det gör att vi har bra kontroll på HD och ED problematiken.</a:t>
            </a:r>
          </a:p>
        </p:txBody>
      </p:sp>
      <p:graphicFrame>
        <p:nvGraphicFramePr>
          <p:cNvPr id="4" name="Diagram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287174789"/>
              </p:ext>
            </p:extLst>
          </p:nvPr>
        </p:nvGraphicFramePr>
        <p:xfrm>
          <a:off x="788827" y="2097836"/>
          <a:ext cx="6992586" cy="4139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186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475656" y="4780"/>
            <a:ext cx="6100869" cy="1117813"/>
          </a:xfrm>
        </p:spPr>
        <p:txBody>
          <a:bodyPr>
            <a:normAutofit/>
          </a:bodyPr>
          <a:lstStyle/>
          <a:p>
            <a:r>
              <a:rPr lang="sv-SE" dirty="0"/>
              <a:t>HD</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6" name="textruta 5"/>
          <p:cNvSpPr txBox="1"/>
          <p:nvPr/>
        </p:nvSpPr>
        <p:spPr>
          <a:xfrm>
            <a:off x="971600" y="879103"/>
            <a:ext cx="7272808" cy="923330"/>
          </a:xfrm>
          <a:prstGeom prst="rect">
            <a:avLst/>
          </a:prstGeom>
          <a:noFill/>
        </p:spPr>
        <p:txBody>
          <a:bodyPr wrap="square" rtlCol="0">
            <a:spAutoFit/>
          </a:bodyPr>
          <a:lstStyle/>
          <a:p>
            <a:r>
              <a:rPr lang="sv-SE" dirty="0"/>
              <a:t>Vi ser en något försämrad trend på HD grad A och en ökande trend på HD grad B på hundar. Dock är 91% friröntgade med A eller B vilket är ett mycket bra resultat. Endast 6% har röntgats med C.</a:t>
            </a:r>
          </a:p>
        </p:txBody>
      </p:sp>
      <p:graphicFrame>
        <p:nvGraphicFramePr>
          <p:cNvPr id="7" name="Diagram 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843821651"/>
              </p:ext>
            </p:extLst>
          </p:nvPr>
        </p:nvGraphicFramePr>
        <p:xfrm>
          <a:off x="1043608" y="2132856"/>
          <a:ext cx="7128792" cy="32527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1151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475656" y="188640"/>
            <a:ext cx="6100869" cy="1117813"/>
          </a:xfrm>
        </p:spPr>
        <p:txBody>
          <a:bodyPr>
            <a:normAutofit/>
          </a:bodyPr>
          <a:lstStyle/>
          <a:p>
            <a:r>
              <a:rPr lang="sv-SE" dirty="0"/>
              <a:t>ED</a:t>
            </a:r>
          </a:p>
        </p:txBody>
      </p:sp>
      <p:sp>
        <p:nvSpPr>
          <p:cNvPr id="6" name="textruta 5"/>
          <p:cNvSpPr txBox="1"/>
          <p:nvPr/>
        </p:nvSpPr>
        <p:spPr>
          <a:xfrm>
            <a:off x="899592" y="1196752"/>
            <a:ext cx="6987022" cy="646331"/>
          </a:xfrm>
          <a:prstGeom prst="rect">
            <a:avLst/>
          </a:prstGeom>
          <a:noFill/>
        </p:spPr>
        <p:txBody>
          <a:bodyPr wrap="square" rtlCol="0">
            <a:spAutoFit/>
          </a:bodyPr>
          <a:lstStyle/>
          <a:p>
            <a:r>
              <a:rPr lang="sv-SE" dirty="0"/>
              <a:t>Jämthunden har också en bra ED status där ca 93% är utan anmärkning på årskull 2020. </a:t>
            </a:r>
          </a:p>
        </p:txBody>
      </p:sp>
      <p:graphicFrame>
        <p:nvGraphicFramePr>
          <p:cNvPr id="5" name="Diagram 4">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89721258"/>
              </p:ext>
            </p:extLst>
          </p:nvPr>
        </p:nvGraphicFramePr>
        <p:xfrm>
          <a:off x="927089" y="2241712"/>
          <a:ext cx="7677359" cy="3851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8386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331640" y="188641"/>
            <a:ext cx="6244885" cy="648072"/>
          </a:xfrm>
        </p:spPr>
        <p:txBody>
          <a:bodyPr>
            <a:normAutofit fontScale="90000"/>
          </a:bodyPr>
          <a:lstStyle/>
          <a:p>
            <a:r>
              <a:rPr lang="sv-SE" dirty="0"/>
              <a:t>Ögonlysning</a:t>
            </a:r>
          </a:p>
        </p:txBody>
      </p:sp>
      <p:sp>
        <p:nvSpPr>
          <p:cNvPr id="6" name="textruta 5"/>
          <p:cNvSpPr txBox="1"/>
          <p:nvPr/>
        </p:nvSpPr>
        <p:spPr>
          <a:xfrm>
            <a:off x="899592" y="908720"/>
            <a:ext cx="7776864" cy="1200329"/>
          </a:xfrm>
          <a:prstGeom prst="rect">
            <a:avLst/>
          </a:prstGeom>
          <a:noFill/>
        </p:spPr>
        <p:txBody>
          <a:bodyPr wrap="square" rtlCol="0">
            <a:spAutoFit/>
          </a:bodyPr>
          <a:lstStyle/>
          <a:p>
            <a:r>
              <a:rPr lang="sv-SE" dirty="0"/>
              <a:t>Från den 1:a januari 2023 så har vi en rekommendation att alla avelshundar skall vara </a:t>
            </a:r>
            <a:r>
              <a:rPr lang="sv-SE" dirty="0" err="1"/>
              <a:t>ögonlysta</a:t>
            </a:r>
            <a:r>
              <a:rPr lang="sv-SE" dirty="0"/>
              <a:t> inom ett år innan parning.</a:t>
            </a:r>
          </a:p>
          <a:p>
            <a:r>
              <a:rPr lang="sv-SE" dirty="0"/>
              <a:t>Vi kan nu se att fler ögonlyser sina hundar. I årskullen 2020 är det 6% av registrerade hundar som nu är </a:t>
            </a:r>
            <a:r>
              <a:rPr lang="sv-SE" dirty="0" err="1"/>
              <a:t>ögonlysta</a:t>
            </a:r>
            <a:r>
              <a:rPr lang="sv-SE" dirty="0"/>
              <a:t>.</a:t>
            </a:r>
          </a:p>
        </p:txBody>
      </p:sp>
      <p:graphicFrame>
        <p:nvGraphicFramePr>
          <p:cNvPr id="3" name="Diagram 2">
            <a:extLst>
              <a:ext uri="{FF2B5EF4-FFF2-40B4-BE49-F238E27FC236}">
                <a16:creationId xmlns:a16="http://schemas.microsoft.com/office/drawing/2014/main" id="{709AB801-E400-400A-8F07-8D3095A4E79B}"/>
              </a:ext>
            </a:extLst>
          </p:cNvPr>
          <p:cNvGraphicFramePr>
            <a:graphicFrameLocks/>
          </p:cNvGraphicFramePr>
          <p:nvPr>
            <p:extLst>
              <p:ext uri="{D42A27DB-BD31-4B8C-83A1-F6EECF244321}">
                <p14:modId xmlns:p14="http://schemas.microsoft.com/office/powerpoint/2010/main" val="2793420071"/>
              </p:ext>
            </p:extLst>
          </p:nvPr>
        </p:nvGraphicFramePr>
        <p:xfrm>
          <a:off x="971600" y="2181056"/>
          <a:ext cx="7704856" cy="4344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421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039579" y="446807"/>
            <a:ext cx="5052701" cy="1470025"/>
          </a:xfrm>
        </p:spPr>
        <p:txBody>
          <a:bodyPr>
            <a:noAutofit/>
          </a:bodyPr>
          <a:lstStyle/>
          <a:p>
            <a:r>
              <a:rPr lang="sv-SE" sz="3200" dirty="0"/>
              <a:t>Statistik för utvärdering av RAS för Jämthund 2022.</a:t>
            </a:r>
            <a:br>
              <a:rPr lang="sv-SE" sz="3200" dirty="0"/>
            </a:br>
            <a:r>
              <a:rPr lang="sv-SE" sz="3200" dirty="0"/>
              <a:t> </a:t>
            </a:r>
          </a:p>
        </p:txBody>
      </p:sp>
      <p:sp>
        <p:nvSpPr>
          <p:cNvPr id="3" name="Underrubrik 2"/>
          <p:cNvSpPr>
            <a:spLocks noGrp="1"/>
          </p:cNvSpPr>
          <p:nvPr>
            <p:ph type="subTitle" idx="1"/>
          </p:nvPr>
        </p:nvSpPr>
        <p:spPr>
          <a:xfrm>
            <a:off x="1835696" y="1916832"/>
            <a:ext cx="7200800" cy="4680520"/>
          </a:xfrm>
        </p:spPr>
        <p:txBody>
          <a:bodyPr>
            <a:normAutofit/>
          </a:bodyPr>
          <a:lstStyle/>
          <a:p>
            <a:r>
              <a:rPr lang="sv-SE" sz="1800" dirty="0">
                <a:solidFill>
                  <a:schemeClr val="tx1"/>
                </a:solidFill>
              </a:rPr>
              <a:t>Följande punkter är utvärderade :</a:t>
            </a:r>
          </a:p>
          <a:p>
            <a:pPr marL="457200" indent="-457200" algn="l">
              <a:buFont typeface="Arial" panose="020B0604020202020204" pitchFamily="34" charset="0"/>
              <a:buChar char="•"/>
            </a:pPr>
            <a:r>
              <a:rPr lang="sv-SE" sz="1800" dirty="0">
                <a:solidFill>
                  <a:schemeClr val="tx1"/>
                </a:solidFill>
              </a:rPr>
              <a:t>Registreringstatistik / Importstatistik</a:t>
            </a:r>
          </a:p>
          <a:p>
            <a:pPr marL="457200" indent="-457200" algn="l">
              <a:buFont typeface="Arial" panose="020B0604020202020204" pitchFamily="34" charset="0"/>
              <a:buChar char="•"/>
            </a:pPr>
            <a:r>
              <a:rPr lang="sv-SE" sz="1800" dirty="0">
                <a:solidFill>
                  <a:schemeClr val="tx1"/>
                </a:solidFill>
              </a:rPr>
              <a:t>Inavelökning – Mål under 2,5 %.</a:t>
            </a:r>
          </a:p>
          <a:p>
            <a:pPr marL="457200" indent="-457200" algn="l">
              <a:buFont typeface="Arial" panose="020B0604020202020204" pitchFamily="34" charset="0"/>
              <a:buChar char="•"/>
            </a:pPr>
            <a:r>
              <a:rPr lang="sv-SE" sz="1800" dirty="0">
                <a:solidFill>
                  <a:schemeClr val="tx1"/>
                </a:solidFill>
              </a:rPr>
              <a:t>Jaktprovsstatistik – Pristagarprocent på årskull – Mål 35%.</a:t>
            </a:r>
          </a:p>
          <a:p>
            <a:pPr marL="457200" indent="-457200" algn="l">
              <a:buFont typeface="Arial" panose="020B0604020202020204" pitchFamily="34" charset="0"/>
              <a:buChar char="•"/>
            </a:pPr>
            <a:r>
              <a:rPr lang="sv-SE" sz="1800" dirty="0">
                <a:solidFill>
                  <a:schemeClr val="tx1"/>
                </a:solidFill>
              </a:rPr>
              <a:t>Utveckling olika jaktegenskaper som bedöms på jaktprov.</a:t>
            </a:r>
          </a:p>
          <a:p>
            <a:pPr marL="457200" indent="-457200" algn="l">
              <a:buFont typeface="Arial" panose="020B0604020202020204" pitchFamily="34" charset="0"/>
              <a:buChar char="•"/>
            </a:pPr>
            <a:r>
              <a:rPr lang="sv-SE" sz="1800" dirty="0">
                <a:solidFill>
                  <a:schemeClr val="tx1"/>
                </a:solidFill>
              </a:rPr>
              <a:t>Hälsa/ HD / Årskull.</a:t>
            </a:r>
          </a:p>
          <a:p>
            <a:pPr marL="457200" indent="-457200" algn="l">
              <a:buFont typeface="Arial" panose="020B0604020202020204" pitchFamily="34" charset="0"/>
              <a:buChar char="•"/>
            </a:pPr>
            <a:r>
              <a:rPr lang="sv-SE" sz="1800" dirty="0">
                <a:solidFill>
                  <a:schemeClr val="tx1"/>
                </a:solidFill>
              </a:rPr>
              <a:t>Hälsa / ED.</a:t>
            </a:r>
          </a:p>
          <a:p>
            <a:pPr marL="457200" indent="-457200" algn="l">
              <a:buFont typeface="Arial" panose="020B0604020202020204" pitchFamily="34" charset="0"/>
              <a:buChar char="•"/>
            </a:pPr>
            <a:r>
              <a:rPr lang="sv-SE" sz="1800" dirty="0">
                <a:solidFill>
                  <a:schemeClr val="tx1"/>
                </a:solidFill>
              </a:rPr>
              <a:t>Hälsa övrigt. </a:t>
            </a:r>
          </a:p>
          <a:p>
            <a:pPr marL="457200" indent="-457200" algn="l">
              <a:buFont typeface="Arial" panose="020B0604020202020204" pitchFamily="34" charset="0"/>
              <a:buChar char="•"/>
            </a:pPr>
            <a:r>
              <a:rPr lang="sv-SE" sz="1800" dirty="0">
                <a:solidFill>
                  <a:schemeClr val="tx1"/>
                </a:solidFill>
              </a:rPr>
              <a:t>Hanhundsanvändning.</a:t>
            </a:r>
          </a:p>
          <a:p>
            <a:pPr marL="457200" indent="-457200" algn="l">
              <a:buFont typeface="Arial" panose="020B0604020202020204" pitchFamily="34" charset="0"/>
              <a:buChar char="•"/>
            </a:pPr>
            <a:r>
              <a:rPr lang="sv-SE" sz="1800" dirty="0">
                <a:solidFill>
                  <a:schemeClr val="tx1"/>
                </a:solidFill>
              </a:rPr>
              <a:t>Exteriör – Mål 10% CK av 5åriga hundar eller äldre.</a:t>
            </a:r>
          </a:p>
          <a:p>
            <a:endParaRPr lang="sv-SE" dirty="0"/>
          </a:p>
          <a:p>
            <a:endParaRPr lang="sv-SE" dirty="0"/>
          </a:p>
          <a:p>
            <a:endParaRPr lang="sv-SE" dirty="0"/>
          </a:p>
        </p:txBody>
      </p:sp>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l="8446" t="-105" r="46318" b="105"/>
          <a:stretch/>
        </p:blipFill>
        <p:spPr>
          <a:xfrm>
            <a:off x="0" y="-232534"/>
            <a:ext cx="2195736" cy="7090534"/>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88640"/>
            <a:ext cx="2129071" cy="1506410"/>
          </a:xfrm>
          <a:prstGeom prst="rect">
            <a:avLst/>
          </a:prstGeom>
        </p:spPr>
      </p:pic>
    </p:spTree>
    <p:extLst>
      <p:ext uri="{BB962C8B-B14F-4D97-AF65-F5344CB8AC3E}">
        <p14:creationId xmlns:p14="http://schemas.microsoft.com/office/powerpoint/2010/main" val="408356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331640" y="188641"/>
            <a:ext cx="6244885" cy="648072"/>
          </a:xfrm>
        </p:spPr>
        <p:txBody>
          <a:bodyPr>
            <a:normAutofit fontScale="90000"/>
          </a:bodyPr>
          <a:lstStyle/>
          <a:p>
            <a:r>
              <a:rPr lang="sv-SE" dirty="0"/>
              <a:t>Ögon</a:t>
            </a:r>
          </a:p>
        </p:txBody>
      </p:sp>
      <p:sp>
        <p:nvSpPr>
          <p:cNvPr id="6" name="textruta 5"/>
          <p:cNvSpPr txBox="1"/>
          <p:nvPr/>
        </p:nvSpPr>
        <p:spPr>
          <a:xfrm>
            <a:off x="899592" y="908720"/>
            <a:ext cx="7776864" cy="1754326"/>
          </a:xfrm>
          <a:prstGeom prst="rect">
            <a:avLst/>
          </a:prstGeom>
          <a:noFill/>
        </p:spPr>
        <p:txBody>
          <a:bodyPr wrap="square" rtlCol="0">
            <a:spAutoFit/>
          </a:bodyPr>
          <a:lstStyle/>
          <a:p>
            <a:r>
              <a:rPr lang="sv-SE" dirty="0"/>
              <a:t>Här visar vi statistik på hur stor andel av de som ögonlyst som fått en diagnos. Observera att diagnosen behöver inte vara en ärftlig anmärkning. Här ingår även skador på ögon.  Årskullar före 2017 visar på högre andel diagnoser. Det beror på att så få ögonlysts i dessa årskullar och att några få hundar med ögonproblem då får ett större genomslag. Här kan även åldersrelaterade anmärkningar förvränga statistiken. </a:t>
            </a:r>
          </a:p>
        </p:txBody>
      </p:sp>
      <p:graphicFrame>
        <p:nvGraphicFramePr>
          <p:cNvPr id="4" name="Diagram 3">
            <a:extLst>
              <a:ext uri="{FF2B5EF4-FFF2-40B4-BE49-F238E27FC236}">
                <a16:creationId xmlns:a16="http://schemas.microsoft.com/office/drawing/2014/main" id="{6EFCCECA-95CA-473D-AE65-6811F7A743C9}"/>
              </a:ext>
            </a:extLst>
          </p:cNvPr>
          <p:cNvGraphicFramePr>
            <a:graphicFrameLocks/>
          </p:cNvGraphicFramePr>
          <p:nvPr>
            <p:extLst>
              <p:ext uri="{D42A27DB-BD31-4B8C-83A1-F6EECF244321}">
                <p14:modId xmlns:p14="http://schemas.microsoft.com/office/powerpoint/2010/main" val="633127494"/>
              </p:ext>
            </p:extLst>
          </p:nvPr>
        </p:nvGraphicFramePr>
        <p:xfrm>
          <a:off x="1043608" y="2636912"/>
          <a:ext cx="7344816"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2559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BDE8D91-E7E2-3F5E-3B47-CBF8EB775D78}"/>
              </a:ext>
            </a:extLst>
          </p:cNvPr>
          <p:cNvPicPr>
            <a:picLocks noChangeAspect="1"/>
          </p:cNvPicPr>
          <p:nvPr/>
        </p:nvPicPr>
        <p:blipFill>
          <a:blip r:embed="rId2"/>
          <a:stretch>
            <a:fillRect/>
          </a:stretch>
        </p:blipFill>
        <p:spPr>
          <a:xfrm>
            <a:off x="701040" y="514350"/>
            <a:ext cx="7741920" cy="5829300"/>
          </a:xfrm>
          <a:prstGeom prst="rect">
            <a:avLst/>
          </a:prstGeom>
        </p:spPr>
      </p:pic>
    </p:spTree>
    <p:extLst>
      <p:ext uri="{BB962C8B-B14F-4D97-AF65-F5344CB8AC3E}">
        <p14:creationId xmlns:p14="http://schemas.microsoft.com/office/powerpoint/2010/main" val="3913715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331640" y="188641"/>
            <a:ext cx="6244885" cy="648072"/>
          </a:xfrm>
        </p:spPr>
        <p:txBody>
          <a:bodyPr>
            <a:normAutofit fontScale="90000"/>
          </a:bodyPr>
          <a:lstStyle/>
          <a:p>
            <a:r>
              <a:rPr lang="sv-SE" dirty="0"/>
              <a:t>Ögon</a:t>
            </a:r>
          </a:p>
        </p:txBody>
      </p:sp>
      <p:sp>
        <p:nvSpPr>
          <p:cNvPr id="6" name="textruta 5"/>
          <p:cNvSpPr txBox="1"/>
          <p:nvPr/>
        </p:nvSpPr>
        <p:spPr>
          <a:xfrm>
            <a:off x="899592" y="908720"/>
            <a:ext cx="7776864" cy="1477328"/>
          </a:xfrm>
          <a:prstGeom prst="rect">
            <a:avLst/>
          </a:prstGeom>
          <a:noFill/>
        </p:spPr>
        <p:txBody>
          <a:bodyPr wrap="square" rtlCol="0">
            <a:spAutoFit/>
          </a:bodyPr>
          <a:lstStyle/>
          <a:p>
            <a:r>
              <a:rPr lang="sv-SE" dirty="0"/>
              <a:t>I detta diagram visar vi andelen diagnostiserade hundar i förhållande till antal registrerade hundar per år.  Ingen årskull har mer än 1% diagnostiserade hundar. </a:t>
            </a:r>
          </a:p>
          <a:p>
            <a:r>
              <a:rPr lang="sv-SE" dirty="0"/>
              <a:t>Vi kan med detta diagram konstatera att det inte är så många ägare som uppsökt veterinär för att deras hund haft ögonproblem.</a:t>
            </a:r>
          </a:p>
          <a:p>
            <a:endParaRPr lang="sv-SE" dirty="0"/>
          </a:p>
        </p:txBody>
      </p:sp>
      <p:graphicFrame>
        <p:nvGraphicFramePr>
          <p:cNvPr id="3" name="Diagram 2">
            <a:extLst>
              <a:ext uri="{FF2B5EF4-FFF2-40B4-BE49-F238E27FC236}">
                <a16:creationId xmlns:a16="http://schemas.microsoft.com/office/drawing/2014/main" id="{3D7197B3-7B57-9F2B-C919-4320E932FFFD}"/>
              </a:ext>
            </a:extLst>
          </p:cNvPr>
          <p:cNvGraphicFramePr>
            <a:graphicFrameLocks/>
          </p:cNvGraphicFramePr>
          <p:nvPr/>
        </p:nvGraphicFramePr>
        <p:xfrm>
          <a:off x="971600" y="2636365"/>
          <a:ext cx="7560840" cy="3837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1674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3">
                <a:lumMod val="73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pic>
        <p:nvPicPr>
          <p:cNvPr id="4" name="Bildobjekt 3"/>
          <p:cNvPicPr>
            <a:picLocks noChangeAspect="1"/>
          </p:cNvPicPr>
          <p:nvPr/>
        </p:nvPicPr>
        <p:blipFill>
          <a:blip r:embed="rId2" cstate="print">
            <a:alphaModFix amt="68000"/>
            <a:extLst>
              <a:ext uri="{28A0092B-C50C-407E-A947-70E740481C1C}">
                <a14:useLocalDpi xmlns:a14="http://schemas.microsoft.com/office/drawing/2010/main" val="0"/>
              </a:ext>
            </a:extLst>
          </a:blip>
          <a:stretch>
            <a:fillRect/>
          </a:stretch>
        </p:blipFill>
        <p:spPr>
          <a:xfrm>
            <a:off x="2722583" y="29240"/>
            <a:ext cx="4562929" cy="6858000"/>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137538"/>
            <a:ext cx="3134769" cy="2217986"/>
          </a:xfrm>
          <a:prstGeom prst="rect">
            <a:avLst/>
          </a:prstGeom>
        </p:spPr>
      </p:pic>
      <p:sp>
        <p:nvSpPr>
          <p:cNvPr id="6" name="textruta 5"/>
          <p:cNvSpPr txBox="1"/>
          <p:nvPr/>
        </p:nvSpPr>
        <p:spPr>
          <a:xfrm>
            <a:off x="6014551" y="6474241"/>
            <a:ext cx="1656184" cy="246221"/>
          </a:xfrm>
          <a:prstGeom prst="rect">
            <a:avLst/>
          </a:prstGeom>
          <a:noFill/>
        </p:spPr>
        <p:txBody>
          <a:bodyPr wrap="square" rtlCol="0">
            <a:spAutoFit/>
          </a:bodyPr>
          <a:lstStyle/>
          <a:p>
            <a:r>
              <a:rPr lang="sv-SE" sz="1000" dirty="0"/>
              <a:t>Foto Emil Westling</a:t>
            </a:r>
          </a:p>
        </p:txBody>
      </p:sp>
    </p:spTree>
    <p:extLst>
      <p:ext uri="{BB962C8B-B14F-4D97-AF65-F5344CB8AC3E}">
        <p14:creationId xmlns:p14="http://schemas.microsoft.com/office/powerpoint/2010/main" val="418152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47664" y="14758"/>
            <a:ext cx="6100869" cy="1470025"/>
          </a:xfrm>
        </p:spPr>
        <p:txBody>
          <a:bodyPr>
            <a:normAutofit/>
          </a:bodyPr>
          <a:lstStyle/>
          <a:p>
            <a:r>
              <a:rPr lang="sv-SE" dirty="0"/>
              <a:t>Registreringsstatistik</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4" name="textruta 3"/>
          <p:cNvSpPr txBox="1"/>
          <p:nvPr/>
        </p:nvSpPr>
        <p:spPr>
          <a:xfrm>
            <a:off x="755576" y="1196752"/>
            <a:ext cx="7272808" cy="923330"/>
          </a:xfrm>
          <a:prstGeom prst="rect">
            <a:avLst/>
          </a:prstGeom>
          <a:noFill/>
        </p:spPr>
        <p:txBody>
          <a:bodyPr wrap="square" rtlCol="0">
            <a:spAutoFit/>
          </a:bodyPr>
          <a:lstStyle/>
          <a:p>
            <a:r>
              <a:rPr lang="sv-SE" dirty="0"/>
              <a:t>Registeringen av antalet Jämthundar minskade med 22% under 2022 till 1519st. Jämthunden var den fjärde största rasen i Sverige efter Labrador retriever, Golden retriever och Tyskt schäferhund.</a:t>
            </a:r>
          </a:p>
        </p:txBody>
      </p:sp>
      <p:graphicFrame>
        <p:nvGraphicFramePr>
          <p:cNvPr id="5" name="Diagram 4">
            <a:extLst>
              <a:ext uri="{FF2B5EF4-FFF2-40B4-BE49-F238E27FC236}">
                <a16:creationId xmlns:a16="http://schemas.microsoft.com/office/drawing/2014/main" id="{A77F9431-EF7C-4140-20C2-D03EC09DA028}"/>
              </a:ext>
            </a:extLst>
          </p:cNvPr>
          <p:cNvGraphicFramePr>
            <a:graphicFrameLocks/>
          </p:cNvGraphicFramePr>
          <p:nvPr>
            <p:extLst>
              <p:ext uri="{D42A27DB-BD31-4B8C-83A1-F6EECF244321}">
                <p14:modId xmlns:p14="http://schemas.microsoft.com/office/powerpoint/2010/main" val="2363867898"/>
              </p:ext>
            </p:extLst>
          </p:nvPr>
        </p:nvGraphicFramePr>
        <p:xfrm>
          <a:off x="899592" y="2099510"/>
          <a:ext cx="6984776" cy="4137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079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067716" y="518944"/>
            <a:ext cx="5867198" cy="1117813"/>
          </a:xfrm>
        </p:spPr>
        <p:txBody>
          <a:bodyPr>
            <a:normAutofit fontScale="90000"/>
          </a:bodyPr>
          <a:lstStyle/>
          <a:p>
            <a:r>
              <a:rPr lang="sv-SE" dirty="0"/>
              <a:t>Registreringsstatistik Finland</a:t>
            </a:r>
            <a:br>
              <a:rPr lang="sv-SE" dirty="0"/>
            </a:br>
            <a:endParaRPr lang="sv-SE" dirty="0"/>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5" name="textruta 4"/>
          <p:cNvSpPr txBox="1"/>
          <p:nvPr/>
        </p:nvSpPr>
        <p:spPr>
          <a:xfrm>
            <a:off x="1259632" y="1422784"/>
            <a:ext cx="6532544" cy="646331"/>
          </a:xfrm>
          <a:prstGeom prst="rect">
            <a:avLst/>
          </a:prstGeom>
          <a:noFill/>
        </p:spPr>
        <p:txBody>
          <a:bodyPr wrap="square" rtlCol="0">
            <a:spAutoFit/>
          </a:bodyPr>
          <a:lstStyle/>
          <a:p>
            <a:r>
              <a:rPr lang="sv-SE" dirty="0"/>
              <a:t>1199 jämthundar registrerades i Finland under 2022. En minskning med 18% </a:t>
            </a:r>
          </a:p>
        </p:txBody>
      </p:sp>
      <p:graphicFrame>
        <p:nvGraphicFramePr>
          <p:cNvPr id="4" name="Diagram 3">
            <a:extLst>
              <a:ext uri="{FF2B5EF4-FFF2-40B4-BE49-F238E27FC236}">
                <a16:creationId xmlns:a16="http://schemas.microsoft.com/office/drawing/2014/main" id="{5ACFCBDB-9E29-AEA5-4E3B-98B55DD9B39D}"/>
              </a:ext>
            </a:extLst>
          </p:cNvPr>
          <p:cNvGraphicFramePr>
            <a:graphicFrameLocks/>
          </p:cNvGraphicFramePr>
          <p:nvPr>
            <p:extLst>
              <p:ext uri="{D42A27DB-BD31-4B8C-83A1-F6EECF244321}">
                <p14:modId xmlns:p14="http://schemas.microsoft.com/office/powerpoint/2010/main" val="1271394370"/>
              </p:ext>
            </p:extLst>
          </p:nvPr>
        </p:nvGraphicFramePr>
        <p:xfrm>
          <a:off x="1403648" y="2103321"/>
          <a:ext cx="6768752" cy="3917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551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1680" y="246663"/>
            <a:ext cx="5867198" cy="1117813"/>
          </a:xfrm>
        </p:spPr>
        <p:txBody>
          <a:bodyPr>
            <a:normAutofit fontScale="90000"/>
          </a:bodyPr>
          <a:lstStyle/>
          <a:p>
            <a:r>
              <a:rPr lang="sv-SE" dirty="0"/>
              <a:t>Registreringsstatistik i Norge</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5" name="textruta 4"/>
          <p:cNvSpPr txBox="1"/>
          <p:nvPr/>
        </p:nvSpPr>
        <p:spPr>
          <a:xfrm>
            <a:off x="1585122" y="1459619"/>
            <a:ext cx="6299246" cy="923330"/>
          </a:xfrm>
          <a:prstGeom prst="rect">
            <a:avLst/>
          </a:prstGeom>
          <a:noFill/>
        </p:spPr>
        <p:txBody>
          <a:bodyPr wrap="square" rtlCol="0">
            <a:spAutoFit/>
          </a:bodyPr>
          <a:lstStyle/>
          <a:p>
            <a:r>
              <a:rPr lang="sv-SE" dirty="0"/>
              <a:t>473 jämthundar registrerades i Norge 2021. Registreringarna ökade med 7%.</a:t>
            </a:r>
          </a:p>
          <a:p>
            <a:endParaRPr lang="sv-SE" dirty="0"/>
          </a:p>
        </p:txBody>
      </p:sp>
      <p:graphicFrame>
        <p:nvGraphicFramePr>
          <p:cNvPr id="4" name="Diagram 3">
            <a:extLst>
              <a:ext uri="{FF2B5EF4-FFF2-40B4-BE49-F238E27FC236}">
                <a16:creationId xmlns:a16="http://schemas.microsoft.com/office/drawing/2014/main" id="{0D64C904-CE1F-F7DE-516E-699367A93949}"/>
              </a:ext>
            </a:extLst>
          </p:cNvPr>
          <p:cNvGraphicFramePr>
            <a:graphicFrameLocks/>
          </p:cNvGraphicFramePr>
          <p:nvPr>
            <p:extLst>
              <p:ext uri="{D42A27DB-BD31-4B8C-83A1-F6EECF244321}">
                <p14:modId xmlns:p14="http://schemas.microsoft.com/office/powerpoint/2010/main" val="246276015"/>
              </p:ext>
            </p:extLst>
          </p:nvPr>
        </p:nvGraphicFramePr>
        <p:xfrm>
          <a:off x="1259632" y="2133801"/>
          <a:ext cx="7056784" cy="4031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113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691680" y="111799"/>
            <a:ext cx="5867198" cy="1117813"/>
          </a:xfrm>
        </p:spPr>
        <p:txBody>
          <a:bodyPr>
            <a:normAutofit/>
          </a:bodyPr>
          <a:lstStyle/>
          <a:p>
            <a:r>
              <a:rPr lang="sv-SE" sz="3600" dirty="0"/>
              <a:t>Registreringsstatistik Norden</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5" name="textruta 4"/>
          <p:cNvSpPr txBox="1"/>
          <p:nvPr/>
        </p:nvSpPr>
        <p:spPr>
          <a:xfrm>
            <a:off x="789178" y="1179734"/>
            <a:ext cx="7344816" cy="646331"/>
          </a:xfrm>
          <a:prstGeom prst="rect">
            <a:avLst/>
          </a:prstGeom>
          <a:noFill/>
        </p:spPr>
        <p:txBody>
          <a:bodyPr wrap="square" rtlCol="0">
            <a:spAutoFit/>
          </a:bodyPr>
          <a:lstStyle/>
          <a:p>
            <a:r>
              <a:rPr lang="sv-SE" dirty="0"/>
              <a:t>Det registrerade 3191 jämthundar i Sverige, Norge och Finland under 2022. Totalt var det en minskning med 17%.</a:t>
            </a:r>
          </a:p>
        </p:txBody>
      </p:sp>
      <p:graphicFrame>
        <p:nvGraphicFramePr>
          <p:cNvPr id="4" name="Diagram 3">
            <a:extLst>
              <a:ext uri="{FF2B5EF4-FFF2-40B4-BE49-F238E27FC236}">
                <a16:creationId xmlns:a16="http://schemas.microsoft.com/office/drawing/2014/main" id="{945842C2-C5F4-3782-B4D7-8FA86A6713CE}"/>
              </a:ext>
            </a:extLst>
          </p:cNvPr>
          <p:cNvGraphicFramePr>
            <a:graphicFrameLocks/>
          </p:cNvGraphicFramePr>
          <p:nvPr>
            <p:extLst>
              <p:ext uri="{D42A27DB-BD31-4B8C-83A1-F6EECF244321}">
                <p14:modId xmlns:p14="http://schemas.microsoft.com/office/powerpoint/2010/main" val="3712618653"/>
              </p:ext>
            </p:extLst>
          </p:nvPr>
        </p:nvGraphicFramePr>
        <p:xfrm>
          <a:off x="683568" y="2060849"/>
          <a:ext cx="7920880" cy="4248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685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95537" y="-85714"/>
            <a:ext cx="6100869" cy="1470025"/>
          </a:xfrm>
        </p:spPr>
        <p:txBody>
          <a:bodyPr>
            <a:normAutofit/>
          </a:bodyPr>
          <a:lstStyle/>
          <a:p>
            <a:r>
              <a:rPr lang="sv-SE" dirty="0"/>
              <a:t>Import</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sp>
        <p:nvSpPr>
          <p:cNvPr id="4" name="textruta 3"/>
          <p:cNvSpPr txBox="1"/>
          <p:nvPr/>
        </p:nvSpPr>
        <p:spPr>
          <a:xfrm>
            <a:off x="971599" y="1340768"/>
            <a:ext cx="5904149" cy="646331"/>
          </a:xfrm>
          <a:prstGeom prst="rect">
            <a:avLst/>
          </a:prstGeom>
          <a:noFill/>
        </p:spPr>
        <p:txBody>
          <a:bodyPr wrap="square" rtlCol="0">
            <a:spAutoFit/>
          </a:bodyPr>
          <a:lstStyle/>
          <a:p>
            <a:r>
              <a:rPr lang="sv-SE" dirty="0"/>
              <a:t>Det importerades 103 Jämthundar 2021 vilket motsvarar 4% av totalt registrerade hundar.</a:t>
            </a:r>
          </a:p>
        </p:txBody>
      </p:sp>
      <p:graphicFrame>
        <p:nvGraphicFramePr>
          <p:cNvPr id="5" name="Diagram 4">
            <a:extLst>
              <a:ext uri="{FF2B5EF4-FFF2-40B4-BE49-F238E27FC236}">
                <a16:creationId xmlns:a16="http://schemas.microsoft.com/office/drawing/2014/main" id="{76FDBFF6-EF05-561A-CDC6-12C1EBB9DA98}"/>
              </a:ext>
            </a:extLst>
          </p:cNvPr>
          <p:cNvGraphicFramePr>
            <a:graphicFrameLocks/>
          </p:cNvGraphicFramePr>
          <p:nvPr>
            <p:extLst>
              <p:ext uri="{D42A27DB-BD31-4B8C-83A1-F6EECF244321}">
                <p14:modId xmlns:p14="http://schemas.microsoft.com/office/powerpoint/2010/main" val="2243741023"/>
              </p:ext>
            </p:extLst>
          </p:nvPr>
        </p:nvGraphicFramePr>
        <p:xfrm>
          <a:off x="971599" y="2492896"/>
          <a:ext cx="697225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983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9632" y="155306"/>
            <a:ext cx="6100869" cy="1470025"/>
          </a:xfrm>
        </p:spPr>
        <p:txBody>
          <a:bodyPr>
            <a:normAutofit/>
          </a:bodyPr>
          <a:lstStyle/>
          <a:p>
            <a:r>
              <a:rPr lang="sv-SE" dirty="0"/>
              <a:t>Importens andel av totalt registrerade hundar.</a:t>
            </a:r>
          </a:p>
        </p:txBody>
      </p:sp>
      <p:sp>
        <p:nvSpPr>
          <p:cNvPr id="3" name="Underrubrik 2"/>
          <p:cNvSpPr>
            <a:spLocks noGrp="1"/>
          </p:cNvSpPr>
          <p:nvPr>
            <p:ph type="subTitle" idx="1"/>
          </p:nvPr>
        </p:nvSpPr>
        <p:spPr>
          <a:xfrm>
            <a:off x="1403648" y="3501008"/>
            <a:ext cx="7200800" cy="3096344"/>
          </a:xfrm>
        </p:spPr>
        <p:txBody>
          <a:bodyPr>
            <a:normAutofit/>
          </a:bodyPr>
          <a:lstStyle/>
          <a:p>
            <a:endParaRPr lang="sv-SE" b="1" dirty="0"/>
          </a:p>
          <a:p>
            <a:endParaRPr lang="sv-SE" dirty="0"/>
          </a:p>
          <a:p>
            <a:endParaRPr lang="sv-SE" dirty="0"/>
          </a:p>
          <a:p>
            <a:endParaRPr lang="sv-SE" dirty="0"/>
          </a:p>
        </p:txBody>
      </p:sp>
      <p:graphicFrame>
        <p:nvGraphicFramePr>
          <p:cNvPr id="4" name="Diagram 3">
            <a:extLst>
              <a:ext uri="{FF2B5EF4-FFF2-40B4-BE49-F238E27FC236}">
                <a16:creationId xmlns:a16="http://schemas.microsoft.com/office/drawing/2014/main" id="{5CF30944-96F3-ABA8-8200-77824D6CC5C3}"/>
              </a:ext>
            </a:extLst>
          </p:cNvPr>
          <p:cNvGraphicFramePr>
            <a:graphicFrameLocks/>
          </p:cNvGraphicFramePr>
          <p:nvPr>
            <p:extLst>
              <p:ext uri="{D42A27DB-BD31-4B8C-83A1-F6EECF244321}">
                <p14:modId xmlns:p14="http://schemas.microsoft.com/office/powerpoint/2010/main" val="1996993537"/>
              </p:ext>
            </p:extLst>
          </p:nvPr>
        </p:nvGraphicFramePr>
        <p:xfrm>
          <a:off x="971600" y="1773254"/>
          <a:ext cx="7200800" cy="4536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84432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26541</TotalTime>
  <Words>1170</Words>
  <Application>Microsoft Office PowerPoint</Application>
  <PresentationFormat>Bildspel på skärmen (4:3)</PresentationFormat>
  <Paragraphs>167</Paragraphs>
  <Slides>33</Slides>
  <Notes>5</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33</vt:i4>
      </vt:variant>
    </vt:vector>
  </HeadingPairs>
  <TitlesOfParts>
    <vt:vector size="36" baseType="lpstr">
      <vt:lpstr>Arial</vt:lpstr>
      <vt:lpstr>Calibri</vt:lpstr>
      <vt:lpstr>Office-tema</vt:lpstr>
      <vt:lpstr>Jämthundklubben.</vt:lpstr>
      <vt:lpstr>RAS – Rasspecifika avelsstrategier.</vt:lpstr>
      <vt:lpstr>Statistik för utvärdering av RAS för Jämthund 2022.  </vt:lpstr>
      <vt:lpstr>Registreringsstatistik</vt:lpstr>
      <vt:lpstr>Registreringsstatistik Finland </vt:lpstr>
      <vt:lpstr>Registreringsstatistik i Norge</vt:lpstr>
      <vt:lpstr>Registreringsstatistik Norden</vt:lpstr>
      <vt:lpstr>Import</vt:lpstr>
      <vt:lpstr>Importens andel av totalt registrerade hundar.</vt:lpstr>
      <vt:lpstr>Registrering raser inom SÄK.</vt:lpstr>
      <vt:lpstr>Andelen jämthundar är fortsatt stor.</vt:lpstr>
      <vt:lpstr>Inavelsökning</vt:lpstr>
      <vt:lpstr>Utvärdering tidig jakt</vt:lpstr>
      <vt:lpstr>Utvärdering ettåringar</vt:lpstr>
      <vt:lpstr>Utvärdering Jaktegenskaper 1 åringar Sök </vt:lpstr>
      <vt:lpstr>Utvärdering jaktegenskaper 1 åringar Förmåga att finna älg.</vt:lpstr>
      <vt:lpstr>Utvärdering jaktegenskaper 1 åringar  Ståndskall på upptagsplats. </vt:lpstr>
      <vt:lpstr>Utvärdering jaktegenskaper 1 åringar Ståndskallets kvalitét</vt:lpstr>
      <vt:lpstr>Utvärdering jaktegenskaper 1 åringar Vilja att förfölja flyende älg</vt:lpstr>
      <vt:lpstr>Utvärdering jaktegenskaper 1 åringar Förmåga ställande av flyende älg</vt:lpstr>
      <vt:lpstr>Utvärdering jaktegenskaper 1 åringar Skalltid</vt:lpstr>
      <vt:lpstr>Utvärdering jaktegenskaper 1 åringar Skallets hörbarhet</vt:lpstr>
      <vt:lpstr>Utvärdering jaktegenskaper 1 åringar Skallets täthet och täckning</vt:lpstr>
      <vt:lpstr>Utvärdering jaktegenskaper Lydnad och samarbete</vt:lpstr>
      <vt:lpstr>Exteriör</vt:lpstr>
      <vt:lpstr>HD och ED röntgen</vt:lpstr>
      <vt:lpstr>HD</vt:lpstr>
      <vt:lpstr>ED</vt:lpstr>
      <vt:lpstr>Ögonlysning</vt:lpstr>
      <vt:lpstr>Ögon</vt:lpstr>
      <vt:lpstr>PowerPoint-presentation</vt:lpstr>
      <vt:lpstr>Ögon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Kjell Lennartsson</dc:creator>
  <cp:lastModifiedBy>Kjell Lennartsson</cp:lastModifiedBy>
  <cp:revision>401</cp:revision>
  <dcterms:created xsi:type="dcterms:W3CDTF">2014-02-05T09:57:03Z</dcterms:created>
  <dcterms:modified xsi:type="dcterms:W3CDTF">2023-05-05T08:23:24Z</dcterms:modified>
</cp:coreProperties>
</file>