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theme/themeOverride5.xml" ContentType="application/vnd.openxmlformats-officedocument.themeOverride+xml"/>
  <Override PartName="/ppt/drawings/drawing2.xml" ContentType="application/vnd.openxmlformats-officedocument.drawingml.chartshapes+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charts/chart18.xml" ContentType="application/vnd.openxmlformats-officedocument.drawingml.chart+xml"/>
  <Override PartName="/ppt/theme/themeOverride13.xml" ContentType="application/vnd.openxmlformats-officedocument.themeOverride+xml"/>
  <Override PartName="/ppt/charts/chart19.xml" ContentType="application/vnd.openxmlformats-officedocument.drawingml.chart+xml"/>
  <Override PartName="/ppt/theme/themeOverride14.xml" ContentType="application/vnd.openxmlformats-officedocument.themeOverride+xml"/>
  <Override PartName="/ppt/charts/chart20.xml" ContentType="application/vnd.openxmlformats-officedocument.drawingml.chart+xml"/>
  <Override PartName="/ppt/theme/themeOverride15.xml" ContentType="application/vnd.openxmlformats-officedocument.themeOverride+xml"/>
  <Override PartName="/ppt/charts/chart21.xml" ContentType="application/vnd.openxmlformats-officedocument.drawingml.chart+xml"/>
  <Override PartName="/ppt/theme/themeOverride16.xml" ContentType="application/vnd.openxmlformats-officedocument.themeOverride+xml"/>
  <Override PartName="/ppt/charts/chart22.xml" ContentType="application/vnd.openxmlformats-officedocument.drawingml.chart+xml"/>
  <Override PartName="/ppt/theme/themeOverride17.xml" ContentType="application/vnd.openxmlformats-officedocument.themeOverride+xml"/>
  <Override PartName="/ppt/charts/chart23.xml" ContentType="application/vnd.openxmlformats-officedocument.drawingml.chart+xml"/>
  <Override PartName="/ppt/charts/style9.xml" ContentType="application/vnd.ms-office.chartstyle+xml"/>
  <Override PartName="/ppt/charts/colors9.xml" ContentType="application/vnd.ms-office.chartcolorstyle+xml"/>
  <Override PartName="/ppt/charts/chart2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7.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20" r:id="rId2"/>
    <p:sldId id="287" r:id="rId3"/>
    <p:sldId id="257" r:id="rId4"/>
    <p:sldId id="258" r:id="rId5"/>
    <p:sldId id="289" r:id="rId6"/>
    <p:sldId id="290" r:id="rId7"/>
    <p:sldId id="291" r:id="rId8"/>
    <p:sldId id="259" r:id="rId9"/>
    <p:sldId id="260" r:id="rId10"/>
    <p:sldId id="295" r:id="rId11"/>
    <p:sldId id="262" r:id="rId12"/>
    <p:sldId id="329" r:id="rId13"/>
    <p:sldId id="272" r:id="rId14"/>
    <p:sldId id="293" r:id="rId15"/>
    <p:sldId id="274" r:id="rId16"/>
    <p:sldId id="275" r:id="rId17"/>
    <p:sldId id="277" r:id="rId18"/>
    <p:sldId id="278" r:id="rId19"/>
    <p:sldId id="279" r:id="rId20"/>
    <p:sldId id="280" r:id="rId21"/>
    <p:sldId id="281" r:id="rId22"/>
    <p:sldId id="282" r:id="rId23"/>
    <p:sldId id="283" r:id="rId24"/>
    <p:sldId id="285" r:id="rId25"/>
    <p:sldId id="332" r:id="rId26"/>
    <p:sldId id="271" r:id="rId27"/>
    <p:sldId id="292" r:id="rId28"/>
    <p:sldId id="265" r:id="rId29"/>
    <p:sldId id="266" r:id="rId30"/>
    <p:sldId id="323" r:id="rId31"/>
    <p:sldId id="325" r:id="rId32"/>
    <p:sldId id="324" r:id="rId33"/>
    <p:sldId id="319" r:id="rId34"/>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jell Lennartsson" initials="KL"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6" autoAdjust="0"/>
    <p:restoredTop sz="94729" autoAdjust="0"/>
  </p:normalViewPr>
  <p:slideViewPr>
    <p:cSldViewPr>
      <p:cViewPr varScale="1">
        <p:scale>
          <a:sx n="153" d="100"/>
          <a:sy n="153" d="100"/>
        </p:scale>
        <p:origin x="144" y="22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322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3.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5.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7.xml"/></Relationships>
</file>

<file path=ppt/charts/_rels/chart23.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9.xml"/><Relationship Id="rId1" Type="http://schemas.microsoft.com/office/2011/relationships/chartStyle" Target="style9.xml"/></Relationships>
</file>

<file path=ppt/charts/_rels/chart24.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0.xml"/><Relationship Id="rId1" Type="http://schemas.microsoft.com/office/2011/relationships/chartStyle" Target="style10.xml"/></Relationships>
</file>

<file path=ppt/charts/_rels/chart25.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1.xml"/><Relationship Id="rId1" Type="http://schemas.microsoft.com/office/2011/relationships/chartStyle" Target="style11.xml"/></Relationships>
</file>

<file path=ppt/charts/_rels/chart26.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2.xml"/><Relationship Id="rId1" Type="http://schemas.microsoft.com/office/2011/relationships/chartStyle" Target="style12.xml"/></Relationships>
</file>

<file path=ppt/charts/_rels/chart27.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OneDrive\J&#228;mthunklubben\RAS\Registreingsstatistik%202026.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OneDrive\J&#228;mthunklubben\RAS\Registreingsstatistik%20202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OneDrive\J&#228;mthunklubben\RAS\Registreingsstatistik%202026.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OneDrive\J&#228;mthunklubben\RAS\Registreingsstatistik%202026.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user\OneDrive\J&#228;mthunklubben\RAS\Registreingsstatistik%202026.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OneDrive\J&#228;mthunklubben\RAS\Registreingsstatistik%202026.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Registreringar Jämthund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stacked"/>
        <c:varyColors val="0"/>
        <c:ser>
          <c:idx val="0"/>
          <c:order val="0"/>
          <c:tx>
            <c:v>Tikar</c:v>
          </c:tx>
          <c:spPr>
            <a:solidFill>
              <a:schemeClr val="accent1"/>
            </a:solidFill>
            <a:ln>
              <a:noFill/>
            </a:ln>
            <a:effectLst/>
          </c:spPr>
          <c:invertIfNegative val="0"/>
          <c:cat>
            <c:strRef>
              <c:f>Blad1!$B$3:$J$3</c:f>
              <c:strCache>
                <c:ptCount val="9"/>
                <c:pt idx="0">
                  <c:v>  2017 </c:v>
                </c:pt>
                <c:pt idx="1">
                  <c:v>  2018 </c:v>
                </c:pt>
                <c:pt idx="2">
                  <c:v>  2019 </c:v>
                </c:pt>
                <c:pt idx="3">
                  <c:v>  2020 </c:v>
                </c:pt>
                <c:pt idx="4">
                  <c:v>  2021 </c:v>
                </c:pt>
                <c:pt idx="5">
                  <c:v>  2022 </c:v>
                </c:pt>
                <c:pt idx="6">
                  <c:v>  2023 </c:v>
                </c:pt>
                <c:pt idx="7">
                  <c:v>  2024 </c:v>
                </c:pt>
                <c:pt idx="8">
                  <c:v>  2025 </c:v>
                </c:pt>
              </c:strCache>
            </c:strRef>
          </c:cat>
          <c:val>
            <c:numRef>
              <c:f>Blad1!$B$4:$J$4</c:f>
              <c:numCache>
                <c:formatCode>0</c:formatCode>
                <c:ptCount val="9"/>
                <c:pt idx="0">
                  <c:v>873</c:v>
                </c:pt>
                <c:pt idx="1">
                  <c:v>794</c:v>
                </c:pt>
                <c:pt idx="2">
                  <c:v>849</c:v>
                </c:pt>
                <c:pt idx="3">
                  <c:v>715</c:v>
                </c:pt>
                <c:pt idx="4">
                  <c:v>931</c:v>
                </c:pt>
                <c:pt idx="5">
                  <c:v>788</c:v>
                </c:pt>
                <c:pt idx="6">
                  <c:v>602</c:v>
                </c:pt>
                <c:pt idx="7">
                  <c:v>470</c:v>
                </c:pt>
                <c:pt idx="8">
                  <c:v>534</c:v>
                </c:pt>
              </c:numCache>
            </c:numRef>
          </c:val>
          <c:extLst>
            <c:ext xmlns:c16="http://schemas.microsoft.com/office/drawing/2014/chart" uri="{C3380CC4-5D6E-409C-BE32-E72D297353CC}">
              <c16:uniqueId val="{00000000-CC7F-4814-BBE8-9D83E2427B05}"/>
            </c:ext>
          </c:extLst>
        </c:ser>
        <c:ser>
          <c:idx val="1"/>
          <c:order val="1"/>
          <c:tx>
            <c:v>Hanar</c:v>
          </c:tx>
          <c:spPr>
            <a:solidFill>
              <a:schemeClr val="accent2"/>
            </a:solidFill>
            <a:ln>
              <a:noFill/>
            </a:ln>
            <a:effectLst/>
          </c:spPr>
          <c:invertIfNegative val="0"/>
          <c:cat>
            <c:strRef>
              <c:f>Blad1!$B$3:$J$3</c:f>
              <c:strCache>
                <c:ptCount val="9"/>
                <c:pt idx="0">
                  <c:v>  2017 </c:v>
                </c:pt>
                <c:pt idx="1">
                  <c:v>  2018 </c:v>
                </c:pt>
                <c:pt idx="2">
                  <c:v>  2019 </c:v>
                </c:pt>
                <c:pt idx="3">
                  <c:v>  2020 </c:v>
                </c:pt>
                <c:pt idx="4">
                  <c:v>  2021 </c:v>
                </c:pt>
                <c:pt idx="5">
                  <c:v>  2022 </c:v>
                </c:pt>
                <c:pt idx="6">
                  <c:v>  2023 </c:v>
                </c:pt>
                <c:pt idx="7">
                  <c:v>  2024 </c:v>
                </c:pt>
                <c:pt idx="8">
                  <c:v>  2025 </c:v>
                </c:pt>
              </c:strCache>
            </c:strRef>
          </c:cat>
          <c:val>
            <c:numRef>
              <c:f>Blad1!$B$5:$J$5</c:f>
              <c:numCache>
                <c:formatCode>0</c:formatCode>
                <c:ptCount val="9"/>
                <c:pt idx="0">
                  <c:v>920</c:v>
                </c:pt>
                <c:pt idx="1">
                  <c:v>782</c:v>
                </c:pt>
                <c:pt idx="2">
                  <c:v>835</c:v>
                </c:pt>
                <c:pt idx="3">
                  <c:v>751</c:v>
                </c:pt>
                <c:pt idx="4">
                  <c:v>1021</c:v>
                </c:pt>
                <c:pt idx="5">
                  <c:v>731</c:v>
                </c:pt>
                <c:pt idx="6">
                  <c:v>641</c:v>
                </c:pt>
                <c:pt idx="7">
                  <c:v>505</c:v>
                </c:pt>
                <c:pt idx="8">
                  <c:v>583</c:v>
                </c:pt>
              </c:numCache>
            </c:numRef>
          </c:val>
          <c:extLst>
            <c:ext xmlns:c16="http://schemas.microsoft.com/office/drawing/2014/chart" uri="{C3380CC4-5D6E-409C-BE32-E72D297353CC}">
              <c16:uniqueId val="{00000001-CC7F-4814-BBE8-9D83E2427B05}"/>
            </c:ext>
          </c:extLst>
        </c:ser>
        <c:dLbls>
          <c:showLegendKey val="0"/>
          <c:showVal val="0"/>
          <c:showCatName val="0"/>
          <c:showSerName val="0"/>
          <c:showPercent val="0"/>
          <c:showBubbleSize val="0"/>
        </c:dLbls>
        <c:gapWidth val="150"/>
        <c:overlap val="100"/>
        <c:axId val="1315836367"/>
        <c:axId val="1315853167"/>
      </c:barChart>
      <c:catAx>
        <c:axId val="1315836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15853167"/>
        <c:crosses val="autoZero"/>
        <c:auto val="1"/>
        <c:lblAlgn val="ctr"/>
        <c:lblOffset val="100"/>
        <c:noMultiLvlLbl val="0"/>
      </c:catAx>
      <c:valAx>
        <c:axId val="1315853167"/>
        <c:scaling>
          <c:orientation val="minMax"/>
        </c:scaling>
        <c:delete val="0"/>
        <c:axPos val="l"/>
        <c:majorGridlines>
          <c:spPr>
            <a:ln w="9525" cap="flat" cmpd="sng" algn="ctr">
              <a:solidFill>
                <a:sysClr val="windowText" lastClr="000000"/>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158363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9BBB59">
        <a:lumMod val="60000"/>
        <a:lumOff val="40000"/>
      </a:srgbClr>
    </a:solidFill>
    <a:ln w="9525" cap="flat" cmpd="sng" algn="ctr">
      <a:solidFill>
        <a:schemeClr val="tx1">
          <a:lumMod val="15000"/>
          <a:lumOff val="85000"/>
        </a:schemeClr>
      </a:solidFill>
      <a:round/>
    </a:ln>
    <a:effectLst/>
  </c:spPr>
  <c:txPr>
    <a:bodyPr/>
    <a:lstStyle/>
    <a:p>
      <a:pPr>
        <a:defRPr/>
      </a:pPr>
      <a:endParaRPr lang="sv-S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Medelpoäng prisprov ettåringar </a:t>
            </a:r>
          </a:p>
        </c:rich>
      </c:tx>
      <c:layout>
        <c:manualLayout>
          <c:xMode val="edge"/>
          <c:yMode val="edge"/>
          <c:x val="0.18163736382267287"/>
          <c:y val="4.1198501872659173E-2"/>
        </c:manualLayout>
      </c:layout>
      <c:overlay val="0"/>
    </c:title>
    <c:autoTitleDeleted val="0"/>
    <c:plotArea>
      <c:layout>
        <c:manualLayout>
          <c:layoutTarget val="inner"/>
          <c:xMode val="edge"/>
          <c:yMode val="edge"/>
          <c:x val="0.11512293839982331"/>
          <c:y val="0.16603152506489174"/>
          <c:w val="0.67624056636837304"/>
          <c:h val="0.71309580777540926"/>
        </c:manualLayout>
      </c:layout>
      <c:lineChart>
        <c:grouping val="standard"/>
        <c:varyColors val="0"/>
        <c:ser>
          <c:idx val="0"/>
          <c:order val="0"/>
          <c:tx>
            <c:v>Provtyp 1</c:v>
          </c:tx>
          <c:marker>
            <c:symbol val="none"/>
          </c:marker>
          <c:cat>
            <c:numRef>
              <c:f>(Ettåringar_Medel_Prisprov!$C$3:$C$16,Ettåringar_Medel_Prisprov!$G$4,Ettåringar_Medel_Prisprov!$G$5,Ettåringar_Medel_Prisprov!$G$6,Ettåringar_Medel_Prisprov!$G$7,Ettåringar_Medel_Prisprov!$G$8,Ettåringar_Medel_Prisprov!$G$12,Ettåringar_Medel_Prisprov!$G$13,Ettåringar_Medel_Prisprov!$G$14)</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numRef>
          </c:cat>
          <c:val>
            <c:numRef>
              <c:f>(Ettåringar_Medel_Prisprov!$D$3:$D$16,Ettåringar_Medel_Prisprov!$J$4:$J$8,Ettåringar_Medel_Prisprov!$J$12:$J$13)</c:f>
              <c:numCache>
                <c:formatCode>General</c:formatCode>
                <c:ptCount val="21"/>
                <c:pt idx="0">
                  <c:v>72.109756097560904</c:v>
                </c:pt>
                <c:pt idx="1">
                  <c:v>71.267241379310306</c:v>
                </c:pt>
                <c:pt idx="2">
                  <c:v>73.621428571428496</c:v>
                </c:pt>
                <c:pt idx="3">
                  <c:v>72.723076923076903</c:v>
                </c:pt>
                <c:pt idx="4">
                  <c:v>71.785310734463195</c:v>
                </c:pt>
                <c:pt idx="5">
                  <c:v>72.150462962962905</c:v>
                </c:pt>
                <c:pt idx="6">
                  <c:v>72.796391752577307</c:v>
                </c:pt>
                <c:pt idx="7">
                  <c:v>72.862962962962897</c:v>
                </c:pt>
                <c:pt idx="8">
                  <c:v>73.705621301775096</c:v>
                </c:pt>
                <c:pt idx="9">
                  <c:v>74.477663230240495</c:v>
                </c:pt>
                <c:pt idx="10">
                  <c:v>74.257042253521107</c:v>
                </c:pt>
                <c:pt idx="11">
                  <c:v>74.295546558704402</c:v>
                </c:pt>
                <c:pt idx="12">
                  <c:v>73.1362637362637</c:v>
                </c:pt>
                <c:pt idx="13">
                  <c:v>73.863749999999996</c:v>
                </c:pt>
              </c:numCache>
            </c:numRef>
          </c:val>
          <c:smooth val="0"/>
          <c:extLst>
            <c:ext xmlns:c16="http://schemas.microsoft.com/office/drawing/2014/chart" uri="{C3380CC4-5D6E-409C-BE32-E72D297353CC}">
              <c16:uniqueId val="{00000000-43D2-4346-B9DC-2CAE18DCC448}"/>
            </c:ext>
          </c:extLst>
        </c:ser>
        <c:ser>
          <c:idx val="1"/>
          <c:order val="1"/>
          <c:tx>
            <c:v>Provtyp 2</c:v>
          </c:tx>
          <c:marker>
            <c:symbol val="none"/>
          </c:marker>
          <c:cat>
            <c:numRef>
              <c:f>(Ettåringar_Medel_Prisprov!$C$3:$C$16,Ettåringar_Medel_Prisprov!$G$4,Ettåringar_Medel_Prisprov!$G$5,Ettåringar_Medel_Prisprov!$G$6,Ettåringar_Medel_Prisprov!$G$7,Ettåringar_Medel_Prisprov!$G$8,Ettåringar_Medel_Prisprov!$G$12,Ettåringar_Medel_Prisprov!$G$13,Ettåringar_Medel_Prisprov!$G$14)</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numRef>
          </c:cat>
          <c:val>
            <c:numRef>
              <c:f>(Ettåringar_Medel_Prisprov!$K$3:$K$16,Ettåringar_Medel_Prisprov!$H$4:$H$8,Ettåringar_Medel_Prisprov!$J$12:$J$13)</c:f>
              <c:numCache>
                <c:formatCode>General</c:formatCode>
                <c:ptCount val="21"/>
                <c:pt idx="14">
                  <c:v>71.892045454545396</c:v>
                </c:pt>
                <c:pt idx="15">
                  <c:v>71.952522255192804</c:v>
                </c:pt>
                <c:pt idx="16">
                  <c:v>71.640056022408899</c:v>
                </c:pt>
                <c:pt idx="17">
                  <c:v>71.843091334894595</c:v>
                </c:pt>
                <c:pt idx="18">
                  <c:v>71.413793103448199</c:v>
                </c:pt>
              </c:numCache>
            </c:numRef>
          </c:val>
          <c:smooth val="0"/>
          <c:extLst>
            <c:ext xmlns:c16="http://schemas.microsoft.com/office/drawing/2014/chart" uri="{C3380CC4-5D6E-409C-BE32-E72D297353CC}">
              <c16:uniqueId val="{00000001-43D2-4346-B9DC-2CAE18DCC448}"/>
            </c:ext>
          </c:extLst>
        </c:ser>
        <c:ser>
          <c:idx val="2"/>
          <c:order val="2"/>
          <c:tx>
            <c:v>Provtyp 3</c:v>
          </c:tx>
          <c:marker>
            <c:symbol val="none"/>
          </c:marker>
          <c:cat>
            <c:numRef>
              <c:f>(Ettåringar_Medel_Prisprov!$C$3:$C$16,Ettåringar_Medel_Prisprov!$G$4,Ettåringar_Medel_Prisprov!$G$5,Ettåringar_Medel_Prisprov!$G$6,Ettåringar_Medel_Prisprov!$G$7,Ettåringar_Medel_Prisprov!$G$8,Ettåringar_Medel_Prisprov!$G$12,Ettåringar_Medel_Prisprov!$G$13,Ettåringar_Medel_Prisprov!$G$14)</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numRef>
          </c:cat>
          <c:val>
            <c:numRef>
              <c:f>(Ettåringar_Medel_Prisprov!$K$3:$K$16,Ettåringar_Medel_Prisprov!$J$4:$J$8,Ettåringar_Medel_Prisprov!$H$12:$H$14,Ettåringar_Medel_Prisprov!$H$15)</c:f>
              <c:numCache>
                <c:formatCode>General</c:formatCode>
                <c:ptCount val="23"/>
                <c:pt idx="19">
                  <c:v>73.733009708737796</c:v>
                </c:pt>
                <c:pt idx="20">
                  <c:v>74.7068273092369</c:v>
                </c:pt>
                <c:pt idx="21">
                  <c:v>73.895770392749199</c:v>
                </c:pt>
                <c:pt idx="22">
                  <c:v>73.216326530612207</c:v>
                </c:pt>
              </c:numCache>
            </c:numRef>
          </c:val>
          <c:smooth val="0"/>
          <c:extLst>
            <c:ext xmlns:c16="http://schemas.microsoft.com/office/drawing/2014/chart" uri="{C3380CC4-5D6E-409C-BE32-E72D297353CC}">
              <c16:uniqueId val="{00000002-43D2-4346-B9DC-2CAE18DCC448}"/>
            </c:ext>
          </c:extLst>
        </c:ser>
        <c:dLbls>
          <c:showLegendKey val="0"/>
          <c:showVal val="0"/>
          <c:showCatName val="0"/>
          <c:showSerName val="0"/>
          <c:showPercent val="0"/>
          <c:showBubbleSize val="0"/>
        </c:dLbls>
        <c:smooth val="0"/>
        <c:axId val="199622656"/>
        <c:axId val="199624192"/>
      </c:lineChart>
      <c:catAx>
        <c:axId val="199622656"/>
        <c:scaling>
          <c:orientation val="minMax"/>
        </c:scaling>
        <c:delete val="0"/>
        <c:axPos val="b"/>
        <c:numFmt formatCode="General" sourceLinked="1"/>
        <c:majorTickMark val="none"/>
        <c:minorTickMark val="none"/>
        <c:tickLblPos val="nextTo"/>
        <c:crossAx val="199624192"/>
        <c:crosses val="autoZero"/>
        <c:auto val="1"/>
        <c:lblAlgn val="ctr"/>
        <c:lblOffset val="100"/>
        <c:noMultiLvlLbl val="0"/>
      </c:catAx>
      <c:valAx>
        <c:axId val="199624192"/>
        <c:scaling>
          <c:orientation val="minMax"/>
        </c:scaling>
        <c:delete val="0"/>
        <c:axPos val="l"/>
        <c:majorGridlines/>
        <c:title>
          <c:tx>
            <c:rich>
              <a:bodyPr/>
              <a:lstStyle/>
              <a:p>
                <a:pPr>
                  <a:defRPr/>
                </a:pPr>
                <a:r>
                  <a:rPr lang="en-US"/>
                  <a:t>Poäng</a:t>
                </a:r>
              </a:p>
            </c:rich>
          </c:tx>
          <c:overlay val="0"/>
        </c:title>
        <c:numFmt formatCode="General" sourceLinked="1"/>
        <c:majorTickMark val="none"/>
        <c:minorTickMark val="none"/>
        <c:tickLblPos val="nextTo"/>
        <c:crossAx val="199622656"/>
        <c:crosses val="autoZero"/>
        <c:crossBetween val="between"/>
      </c:valAx>
      <c:spPr>
        <a:solidFill>
          <a:schemeClr val="accent3">
            <a:lumMod val="60000"/>
            <a:lumOff val="40000"/>
          </a:schemeClr>
        </a:solidFill>
      </c:spPr>
    </c:plotArea>
    <c:legend>
      <c:legendPos val="r"/>
      <c:overlay val="0"/>
    </c:legend>
    <c:plotVisOnly val="1"/>
    <c:dispBlanksAs val="gap"/>
    <c:showDLblsOverMax val="0"/>
  </c:chart>
  <c:spPr>
    <a:solidFill>
      <a:schemeClr val="accent3">
        <a:lumMod val="60000"/>
        <a:lumOff val="40000"/>
      </a:schemeClr>
    </a:solidFill>
  </c:sp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18470106832736172"/>
          <c:y val="4.0816326530612242E-2"/>
        </c:manualLayout>
      </c:layout>
      <c:overlay val="0"/>
    </c:title>
    <c:autoTitleDeleted val="0"/>
    <c:plotArea>
      <c:layout>
        <c:manualLayout>
          <c:layoutTarget val="inner"/>
          <c:xMode val="edge"/>
          <c:yMode val="edge"/>
          <c:x val="7.0602968350929232E-2"/>
          <c:y val="0.17345331833520808"/>
          <c:w val="0.80071030515124997"/>
          <c:h val="0.62099647286209569"/>
        </c:manualLayout>
      </c:layout>
      <c:lineChart>
        <c:grouping val="standard"/>
        <c:varyColors val="0"/>
        <c:ser>
          <c:idx val="0"/>
          <c:order val="0"/>
          <c:tx>
            <c:strRef>
              <c:f>'NY Ettåringar_Medel_Moment'!$A$2</c:f>
              <c:strCache>
                <c:ptCount val="1"/>
                <c:pt idx="0">
                  <c:v>SÖK Moment1</c:v>
                </c:pt>
              </c:strCache>
            </c:strRef>
          </c:tx>
          <c:marker>
            <c:symbol val="none"/>
          </c:marker>
          <c:trendline>
            <c:trendlineType val="linear"/>
            <c:dispRSqr val="0"/>
            <c:dispEq val="0"/>
          </c:trendline>
          <c:cat>
            <c:numRef>
              <c:f>'NY Ettåringar_Medel_Moment'!$C$3:$C$22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Ettåringar_Medel_Moment'!$D$3:$D$22</c:f>
              <c:numCache>
                <c:formatCode>General</c:formatCode>
                <c:ptCount val="20"/>
                <c:pt idx="0">
                  <c:v>6.48</c:v>
                </c:pt>
                <c:pt idx="1">
                  <c:v>6.47</c:v>
                </c:pt>
                <c:pt idx="2">
                  <c:v>6.52</c:v>
                </c:pt>
                <c:pt idx="3">
                  <c:v>6.63</c:v>
                </c:pt>
                <c:pt idx="4">
                  <c:v>6.57</c:v>
                </c:pt>
                <c:pt idx="5">
                  <c:v>6.62</c:v>
                </c:pt>
                <c:pt idx="6">
                  <c:v>6.76</c:v>
                </c:pt>
                <c:pt idx="7">
                  <c:v>6.61</c:v>
                </c:pt>
                <c:pt idx="8">
                  <c:v>6.65</c:v>
                </c:pt>
                <c:pt idx="9">
                  <c:v>6.56</c:v>
                </c:pt>
                <c:pt idx="10">
                  <c:v>6.74</c:v>
                </c:pt>
                <c:pt idx="11">
                  <c:v>6.11</c:v>
                </c:pt>
                <c:pt idx="12">
                  <c:v>6.17</c:v>
                </c:pt>
                <c:pt idx="13">
                  <c:v>6.09</c:v>
                </c:pt>
                <c:pt idx="14">
                  <c:v>6.09</c:v>
                </c:pt>
                <c:pt idx="15">
                  <c:v>6.16</c:v>
                </c:pt>
                <c:pt idx="16">
                  <c:v>6.06</c:v>
                </c:pt>
                <c:pt idx="17">
                  <c:v>6.19</c:v>
                </c:pt>
                <c:pt idx="18">
                  <c:v>6.19</c:v>
                </c:pt>
                <c:pt idx="19">
                  <c:v>5.94</c:v>
                </c:pt>
              </c:numCache>
            </c:numRef>
          </c:val>
          <c:smooth val="0"/>
          <c:extLst>
            <c:ext xmlns:c16="http://schemas.microsoft.com/office/drawing/2014/chart" uri="{C3380CC4-5D6E-409C-BE32-E72D297353CC}">
              <c16:uniqueId val="{00000001-FF52-4E76-A86C-6DA1653D3B8B}"/>
            </c:ext>
          </c:extLst>
        </c:ser>
        <c:dLbls>
          <c:showLegendKey val="0"/>
          <c:showVal val="0"/>
          <c:showCatName val="0"/>
          <c:showSerName val="0"/>
          <c:showPercent val="0"/>
          <c:showBubbleSize val="0"/>
        </c:dLbls>
        <c:smooth val="0"/>
        <c:axId val="172221952"/>
        <c:axId val="172223488"/>
      </c:lineChart>
      <c:catAx>
        <c:axId val="172221952"/>
        <c:scaling>
          <c:orientation val="minMax"/>
        </c:scaling>
        <c:delete val="0"/>
        <c:axPos val="b"/>
        <c:numFmt formatCode="General" sourceLinked="1"/>
        <c:majorTickMark val="none"/>
        <c:minorTickMark val="none"/>
        <c:tickLblPos val="nextTo"/>
        <c:crossAx val="172223488"/>
        <c:crosses val="autoZero"/>
        <c:auto val="1"/>
        <c:lblAlgn val="ctr"/>
        <c:lblOffset val="100"/>
        <c:noMultiLvlLbl val="0"/>
      </c:catAx>
      <c:valAx>
        <c:axId val="172223488"/>
        <c:scaling>
          <c:orientation val="minMax"/>
        </c:scaling>
        <c:delete val="0"/>
        <c:axPos val="l"/>
        <c:majorGridlines/>
        <c:numFmt formatCode="General" sourceLinked="1"/>
        <c:majorTickMark val="none"/>
        <c:minorTickMark val="none"/>
        <c:tickLblPos val="nextTo"/>
        <c:spPr>
          <a:ln w="9525">
            <a:noFill/>
          </a:ln>
        </c:spPr>
        <c:crossAx val="172221952"/>
        <c:crosses val="autoZero"/>
        <c:crossBetween val="between"/>
      </c:valAx>
      <c:spPr>
        <a:solidFill>
          <a:schemeClr val="accent3">
            <a:lumMod val="60000"/>
            <a:lumOff val="40000"/>
          </a:schemeClr>
        </a:solidFill>
      </c:spPr>
    </c:plotArea>
    <c:legend>
      <c:legendPos val="r"/>
      <c:layout>
        <c:manualLayout>
          <c:xMode val="edge"/>
          <c:yMode val="edge"/>
          <c:x val="7.0707282801770993E-2"/>
          <c:y val="0.91117598838827085"/>
          <c:w val="0.85858755534346076"/>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Förmåga Finna Älg</a:t>
            </a:r>
          </a:p>
        </c:rich>
      </c:tx>
      <c:layout>
        <c:manualLayout>
          <c:xMode val="edge"/>
          <c:yMode val="edge"/>
          <c:x val="0.18470106832736172"/>
          <c:y val="4.0816326530612242E-2"/>
        </c:manualLayout>
      </c:layout>
      <c:overlay val="0"/>
    </c:title>
    <c:autoTitleDeleted val="0"/>
    <c:plotArea>
      <c:layout>
        <c:manualLayout>
          <c:layoutTarget val="inner"/>
          <c:xMode val="edge"/>
          <c:yMode val="edge"/>
          <c:x val="7.9571663131149703E-2"/>
          <c:y val="0.17345331833520808"/>
          <c:w val="0.80071030515124997"/>
          <c:h val="0.62099647286209569"/>
        </c:manualLayout>
      </c:layout>
      <c:lineChart>
        <c:grouping val="standard"/>
        <c:varyColors val="0"/>
        <c:ser>
          <c:idx val="0"/>
          <c:order val="0"/>
          <c:tx>
            <c:strRef>
              <c:f>'NY Ettåringar_Medel_Moment'!$A$26</c:f>
              <c:strCache>
                <c:ptCount val="1"/>
                <c:pt idx="0">
                  <c:v>Förmåga finna älg</c:v>
                </c:pt>
              </c:strCache>
            </c:strRef>
          </c:tx>
          <c:marker>
            <c:symbol val="none"/>
          </c:marker>
          <c:trendline>
            <c:trendlineType val="linear"/>
            <c:dispRSqr val="0"/>
            <c:dispEq val="0"/>
          </c:trendline>
          <c:cat>
            <c:numRef>
              <c:f>'NY Ettåringar_Medel_Moment'!$C$27:$C$46</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Ettåringar_Medel_Moment'!$D$27:$D$46</c:f>
              <c:numCache>
                <c:formatCode>General</c:formatCode>
                <c:ptCount val="20"/>
                <c:pt idx="0">
                  <c:v>7.24</c:v>
                </c:pt>
                <c:pt idx="1">
                  <c:v>7.39</c:v>
                </c:pt>
                <c:pt idx="2">
                  <c:v>7.69</c:v>
                </c:pt>
                <c:pt idx="3">
                  <c:v>7.7</c:v>
                </c:pt>
                <c:pt idx="4">
                  <c:v>7.79</c:v>
                </c:pt>
                <c:pt idx="5">
                  <c:v>7.55</c:v>
                </c:pt>
                <c:pt idx="6">
                  <c:v>7.6</c:v>
                </c:pt>
                <c:pt idx="7">
                  <c:v>7.55</c:v>
                </c:pt>
                <c:pt idx="8">
                  <c:v>7.57</c:v>
                </c:pt>
                <c:pt idx="9">
                  <c:v>7.73</c:v>
                </c:pt>
                <c:pt idx="10">
                  <c:v>7.6</c:v>
                </c:pt>
                <c:pt idx="11">
                  <c:v>7.46</c:v>
                </c:pt>
                <c:pt idx="12">
                  <c:v>7.56</c:v>
                </c:pt>
                <c:pt idx="13">
                  <c:v>7.48</c:v>
                </c:pt>
                <c:pt idx="14">
                  <c:v>7.22</c:v>
                </c:pt>
                <c:pt idx="15">
                  <c:v>7.25</c:v>
                </c:pt>
                <c:pt idx="16">
                  <c:v>7.62</c:v>
                </c:pt>
                <c:pt idx="17">
                  <c:v>7.52</c:v>
                </c:pt>
                <c:pt idx="18">
                  <c:v>7.75</c:v>
                </c:pt>
                <c:pt idx="19">
                  <c:v>7.35</c:v>
                </c:pt>
              </c:numCache>
            </c:numRef>
          </c:val>
          <c:smooth val="0"/>
          <c:extLst>
            <c:ext xmlns:c16="http://schemas.microsoft.com/office/drawing/2014/chart" uri="{C3380CC4-5D6E-409C-BE32-E72D297353CC}">
              <c16:uniqueId val="{00000001-E8AE-4240-AE4A-D5176E091383}"/>
            </c:ext>
          </c:extLst>
        </c:ser>
        <c:dLbls>
          <c:showLegendKey val="0"/>
          <c:showVal val="0"/>
          <c:showCatName val="0"/>
          <c:showSerName val="0"/>
          <c:showPercent val="0"/>
          <c:showBubbleSize val="0"/>
        </c:dLbls>
        <c:smooth val="0"/>
        <c:axId val="172221952"/>
        <c:axId val="172223488"/>
      </c:lineChart>
      <c:catAx>
        <c:axId val="172221952"/>
        <c:scaling>
          <c:orientation val="minMax"/>
        </c:scaling>
        <c:delete val="0"/>
        <c:axPos val="b"/>
        <c:numFmt formatCode="General" sourceLinked="1"/>
        <c:majorTickMark val="none"/>
        <c:minorTickMark val="none"/>
        <c:tickLblPos val="nextTo"/>
        <c:crossAx val="172223488"/>
        <c:crosses val="autoZero"/>
        <c:auto val="1"/>
        <c:lblAlgn val="ctr"/>
        <c:lblOffset val="100"/>
        <c:noMultiLvlLbl val="0"/>
      </c:catAx>
      <c:valAx>
        <c:axId val="172223488"/>
        <c:scaling>
          <c:orientation val="minMax"/>
        </c:scaling>
        <c:delete val="0"/>
        <c:axPos val="l"/>
        <c:majorGridlines/>
        <c:numFmt formatCode="General" sourceLinked="1"/>
        <c:majorTickMark val="none"/>
        <c:minorTickMark val="none"/>
        <c:tickLblPos val="nextTo"/>
        <c:spPr>
          <a:ln w="9525">
            <a:noFill/>
          </a:ln>
        </c:spPr>
        <c:crossAx val="172221952"/>
        <c:crosses val="autoZero"/>
        <c:crossBetween val="between"/>
      </c:valAx>
      <c:spPr>
        <a:solidFill>
          <a:schemeClr val="accent3">
            <a:lumMod val="60000"/>
            <a:lumOff val="40000"/>
          </a:schemeClr>
        </a:solidFill>
      </c:spPr>
    </c:plotArea>
    <c:legend>
      <c:legendPos val="r"/>
      <c:layout>
        <c:manualLayout>
          <c:xMode val="edge"/>
          <c:yMode val="edge"/>
          <c:x val="7.0707282801770993E-2"/>
          <c:y val="0.91117598838827085"/>
          <c:w val="0.85858755534346076"/>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826372703412073"/>
          <c:y val="4.1666553858418123E-2"/>
        </c:manualLayout>
      </c:layout>
      <c:overlay val="0"/>
    </c:title>
    <c:autoTitleDeleted val="0"/>
    <c:plotArea>
      <c:layout>
        <c:manualLayout>
          <c:layoutTarget val="inner"/>
          <c:xMode val="edge"/>
          <c:yMode val="edge"/>
          <c:x val="8.2205931155157327E-2"/>
          <c:y val="0.18827079575946865"/>
          <c:w val="0.89267117367904836"/>
          <c:h val="0.65152960464469312"/>
        </c:manualLayout>
      </c:layout>
      <c:lineChart>
        <c:grouping val="standard"/>
        <c:varyColors val="0"/>
        <c:ser>
          <c:idx val="0"/>
          <c:order val="0"/>
          <c:tx>
            <c:strRef>
              <c:f>'NY Ettåringar_Medel_Moment'!$A$50</c:f>
              <c:strCache>
                <c:ptCount val="1"/>
                <c:pt idx="0">
                  <c:v>Ståndsskall_upptagsplats</c:v>
                </c:pt>
              </c:strCache>
            </c:strRef>
          </c:tx>
          <c:marker>
            <c:symbol val="none"/>
          </c:marker>
          <c:trendline>
            <c:trendlineType val="linear"/>
            <c:dispRSqr val="0"/>
            <c:dispEq val="0"/>
          </c:trendline>
          <c:cat>
            <c:numRef>
              <c:f>('NY Ettåringar_Medel_Moment'!$C$51:$C$61,'NY Ettåringar_Medel_Moment'!$C$62:$C$65,'NY Ettåringar_Medel_Moment'!$C$66,'NY Ettåringar_Medel_Moment'!$C$67,'NY Ettåringar_Medel_Moment'!$C$68)</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'NY Ettåringar_Medel_Moment'!$D$51:$D$69</c:f>
              <c:numCache>
                <c:formatCode>General</c:formatCode>
                <c:ptCount val="19"/>
                <c:pt idx="0">
                  <c:v>7.44</c:v>
                </c:pt>
                <c:pt idx="1">
                  <c:v>7.24</c:v>
                </c:pt>
                <c:pt idx="2">
                  <c:v>7.01</c:v>
                </c:pt>
                <c:pt idx="3">
                  <c:v>6.8</c:v>
                </c:pt>
                <c:pt idx="4">
                  <c:v>6.95</c:v>
                </c:pt>
                <c:pt idx="5">
                  <c:v>7.01</c:v>
                </c:pt>
                <c:pt idx="6">
                  <c:v>6.99</c:v>
                </c:pt>
                <c:pt idx="7">
                  <c:v>6.72</c:v>
                </c:pt>
                <c:pt idx="8">
                  <c:v>7.12</c:v>
                </c:pt>
                <c:pt idx="9">
                  <c:v>6.9</c:v>
                </c:pt>
                <c:pt idx="10">
                  <c:v>6.71</c:v>
                </c:pt>
                <c:pt idx="11">
                  <c:v>7.28</c:v>
                </c:pt>
                <c:pt idx="12">
                  <c:v>7.19</c:v>
                </c:pt>
                <c:pt idx="13">
                  <c:v>7.04</c:v>
                </c:pt>
                <c:pt idx="14">
                  <c:v>7.17</c:v>
                </c:pt>
                <c:pt idx="15">
                  <c:v>7.13</c:v>
                </c:pt>
                <c:pt idx="16">
                  <c:v>7.24</c:v>
                </c:pt>
                <c:pt idx="17">
                  <c:v>7.11</c:v>
                </c:pt>
                <c:pt idx="18">
                  <c:v>6.97</c:v>
                </c:pt>
              </c:numCache>
            </c:numRef>
          </c:val>
          <c:smooth val="0"/>
          <c:extLst>
            <c:ext xmlns:c16="http://schemas.microsoft.com/office/drawing/2014/chart" uri="{C3380CC4-5D6E-409C-BE32-E72D297353CC}">
              <c16:uniqueId val="{00000001-D0BC-4DCC-BF68-C47C7B3FD348}"/>
            </c:ext>
          </c:extLst>
        </c:ser>
        <c:dLbls>
          <c:showLegendKey val="0"/>
          <c:showVal val="0"/>
          <c:showCatName val="0"/>
          <c:showSerName val="0"/>
          <c:showPercent val="0"/>
          <c:showBubbleSize val="0"/>
        </c:dLbls>
        <c:smooth val="0"/>
        <c:axId val="172694912"/>
        <c:axId val="172713088"/>
      </c:lineChart>
      <c:catAx>
        <c:axId val="172694912"/>
        <c:scaling>
          <c:orientation val="minMax"/>
        </c:scaling>
        <c:delete val="0"/>
        <c:axPos val="b"/>
        <c:numFmt formatCode="General" sourceLinked="1"/>
        <c:majorTickMark val="out"/>
        <c:minorTickMark val="none"/>
        <c:tickLblPos val="nextTo"/>
        <c:txPr>
          <a:bodyPr rot="-5400000" vert="horz"/>
          <a:lstStyle/>
          <a:p>
            <a:pPr>
              <a:defRPr/>
            </a:pPr>
            <a:endParaRPr lang="sv-SE"/>
          </a:p>
        </c:txPr>
        <c:crossAx val="172713088"/>
        <c:crosses val="autoZero"/>
        <c:auto val="1"/>
        <c:lblAlgn val="ctr"/>
        <c:lblOffset val="100"/>
        <c:noMultiLvlLbl val="0"/>
      </c:catAx>
      <c:valAx>
        <c:axId val="172713088"/>
        <c:scaling>
          <c:orientation val="minMax"/>
        </c:scaling>
        <c:delete val="0"/>
        <c:axPos val="l"/>
        <c:majorGridlines/>
        <c:numFmt formatCode="General" sourceLinked="1"/>
        <c:majorTickMark val="out"/>
        <c:minorTickMark val="none"/>
        <c:tickLblPos val="nextTo"/>
        <c:crossAx val="172694912"/>
        <c:crosses val="autoZero"/>
        <c:crossBetween val="between"/>
      </c:valAx>
      <c:spPr>
        <a:solidFill>
          <a:schemeClr val="accent3">
            <a:lumMod val="60000"/>
            <a:lumOff val="40000"/>
          </a:schemeClr>
        </a:solidFill>
      </c:spPr>
    </c:plotArea>
    <c:legend>
      <c:legendPos val="r"/>
      <c:layout>
        <c:manualLayout>
          <c:xMode val="edge"/>
          <c:yMode val="edge"/>
          <c:x val="4.8484899387576552E-2"/>
          <c:y val="0.9054453293624829"/>
          <c:w val="0.89899170603674539"/>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826372703412073"/>
          <c:y val="4.1666553858418123E-2"/>
        </c:manualLayout>
      </c:layout>
      <c:overlay val="0"/>
    </c:title>
    <c:autoTitleDeleted val="0"/>
    <c:plotArea>
      <c:layout>
        <c:manualLayout>
          <c:layoutTarget val="inner"/>
          <c:xMode val="edge"/>
          <c:yMode val="edge"/>
          <c:x val="6.7032580927384081E-2"/>
          <c:y val="0.16075476238822584"/>
          <c:w val="0.8926711736790488"/>
          <c:h val="0.65152960464469356"/>
        </c:manualLayout>
      </c:layout>
      <c:lineChart>
        <c:grouping val="standard"/>
        <c:varyColors val="0"/>
        <c:ser>
          <c:idx val="0"/>
          <c:order val="0"/>
          <c:tx>
            <c:strRef>
              <c:f>'NY Ettåringar_Medel_Moment'!$A$73</c:f>
              <c:strCache>
                <c:ptCount val="1"/>
                <c:pt idx="0">
                  <c:v>Ståndsskall_Kvalitet</c:v>
                </c:pt>
              </c:strCache>
            </c:strRef>
          </c:tx>
          <c:marker>
            <c:symbol val="none"/>
          </c:marker>
          <c:trendline>
            <c:trendlineType val="linear"/>
            <c:dispRSqr val="0"/>
            <c:dispEq val="0"/>
          </c:trendline>
          <c:cat>
            <c:numRef>
              <c:f>'NY Ettåringar_Medel_Moment'!$C$74:$C$93</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Ettåringar_Medel_Moment'!$D$74:$D$93</c:f>
              <c:numCache>
                <c:formatCode>General</c:formatCode>
                <c:ptCount val="20"/>
                <c:pt idx="0">
                  <c:v>7.05</c:v>
                </c:pt>
                <c:pt idx="1">
                  <c:v>7.12</c:v>
                </c:pt>
                <c:pt idx="2">
                  <c:v>7.1</c:v>
                </c:pt>
                <c:pt idx="3">
                  <c:v>7.19</c:v>
                </c:pt>
                <c:pt idx="4">
                  <c:v>7.21</c:v>
                </c:pt>
                <c:pt idx="5">
                  <c:v>7.55</c:v>
                </c:pt>
                <c:pt idx="6">
                  <c:v>7.66</c:v>
                </c:pt>
                <c:pt idx="7">
                  <c:v>7.84</c:v>
                </c:pt>
                <c:pt idx="8">
                  <c:v>7.84</c:v>
                </c:pt>
                <c:pt idx="9">
                  <c:v>7.52</c:v>
                </c:pt>
                <c:pt idx="10">
                  <c:v>7.63</c:v>
                </c:pt>
                <c:pt idx="11">
                  <c:v>8.1</c:v>
                </c:pt>
                <c:pt idx="12">
                  <c:v>8.2799999999999994</c:v>
                </c:pt>
                <c:pt idx="13">
                  <c:v>8.09</c:v>
                </c:pt>
                <c:pt idx="14">
                  <c:v>8.2100000000000009</c:v>
                </c:pt>
                <c:pt idx="15">
                  <c:v>8.2799999999999994</c:v>
                </c:pt>
                <c:pt idx="16">
                  <c:v>8.09</c:v>
                </c:pt>
                <c:pt idx="17">
                  <c:v>8.27</c:v>
                </c:pt>
                <c:pt idx="18">
                  <c:v>8.09</c:v>
                </c:pt>
                <c:pt idx="19">
                  <c:v>8.15</c:v>
                </c:pt>
              </c:numCache>
            </c:numRef>
          </c:val>
          <c:smooth val="0"/>
          <c:extLst>
            <c:ext xmlns:c16="http://schemas.microsoft.com/office/drawing/2014/chart" uri="{C3380CC4-5D6E-409C-BE32-E72D297353CC}">
              <c16:uniqueId val="{00000001-8DDB-4723-8911-388BB72F4941}"/>
            </c:ext>
          </c:extLst>
        </c:ser>
        <c:dLbls>
          <c:showLegendKey val="0"/>
          <c:showVal val="0"/>
          <c:showCatName val="0"/>
          <c:showSerName val="0"/>
          <c:showPercent val="0"/>
          <c:showBubbleSize val="0"/>
        </c:dLbls>
        <c:smooth val="0"/>
        <c:axId val="172751104"/>
        <c:axId val="174661632"/>
      </c:lineChart>
      <c:dateAx>
        <c:axId val="172751104"/>
        <c:scaling>
          <c:orientation val="minMax"/>
        </c:scaling>
        <c:delete val="0"/>
        <c:axPos val="b"/>
        <c:numFmt formatCode="General" sourceLinked="1"/>
        <c:majorTickMark val="out"/>
        <c:minorTickMark val="none"/>
        <c:tickLblPos val="nextTo"/>
        <c:crossAx val="174661632"/>
        <c:crosses val="autoZero"/>
        <c:auto val="0"/>
        <c:lblOffset val="100"/>
        <c:baseTimeUnit val="days"/>
      </c:dateAx>
      <c:valAx>
        <c:axId val="174661632"/>
        <c:scaling>
          <c:orientation val="minMax"/>
        </c:scaling>
        <c:delete val="0"/>
        <c:axPos val="l"/>
        <c:majorGridlines/>
        <c:numFmt formatCode="General" sourceLinked="1"/>
        <c:majorTickMark val="out"/>
        <c:minorTickMark val="none"/>
        <c:tickLblPos val="nextTo"/>
        <c:crossAx val="172751104"/>
        <c:crosses val="autoZero"/>
        <c:crossBetween val="between"/>
      </c:valAx>
      <c:spPr>
        <a:solidFill>
          <a:schemeClr val="accent3">
            <a:lumMod val="60000"/>
            <a:lumOff val="40000"/>
          </a:schemeClr>
        </a:solidFill>
      </c:spPr>
    </c:plotArea>
    <c:legend>
      <c:legendPos val="r"/>
      <c:layout>
        <c:manualLayout>
          <c:xMode val="edge"/>
          <c:yMode val="edge"/>
          <c:x val="0.11313161854768154"/>
          <c:y val="0.9054453293624829"/>
          <c:w val="0.77373872265966759"/>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826372703412073"/>
          <c:y val="4.1666553858418123E-2"/>
        </c:manualLayout>
      </c:layout>
      <c:overlay val="0"/>
    </c:title>
    <c:autoTitleDeleted val="0"/>
    <c:plotArea>
      <c:layout>
        <c:manualLayout>
          <c:layoutTarget val="inner"/>
          <c:xMode val="edge"/>
          <c:yMode val="edge"/>
          <c:x val="7.7699196691322692E-2"/>
          <c:y val="0.16075476238822584"/>
          <c:w val="0.89267117367904902"/>
          <c:h val="0.65152960464469412"/>
        </c:manualLayout>
      </c:layout>
      <c:lineChart>
        <c:grouping val="standard"/>
        <c:varyColors val="0"/>
        <c:ser>
          <c:idx val="0"/>
          <c:order val="0"/>
          <c:tx>
            <c:strRef>
              <c:f>'NY Ettåringar_Medel_Moment'!$A$96</c:f>
              <c:strCache>
                <c:ptCount val="1"/>
                <c:pt idx="0">
                  <c:v>Vilja att förfölja</c:v>
                </c:pt>
              </c:strCache>
            </c:strRef>
          </c:tx>
          <c:marker>
            <c:symbol val="none"/>
          </c:marker>
          <c:trendline>
            <c:trendlineType val="linear"/>
            <c:dispRSqr val="0"/>
            <c:dispEq val="0"/>
          </c:trendline>
          <c:cat>
            <c:numRef>
              <c:f>'NY Ettåringar_Medel_Moment'!$C$97:$C$116</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Ettåringar_Medel_Moment'!$D$97:$D$116</c:f>
              <c:numCache>
                <c:formatCode>General</c:formatCode>
                <c:ptCount val="20"/>
                <c:pt idx="0">
                  <c:v>7.23</c:v>
                </c:pt>
                <c:pt idx="1">
                  <c:v>7.13</c:v>
                </c:pt>
                <c:pt idx="2">
                  <c:v>7.14</c:v>
                </c:pt>
                <c:pt idx="3">
                  <c:v>7.43</c:v>
                </c:pt>
                <c:pt idx="4">
                  <c:v>7.39</c:v>
                </c:pt>
                <c:pt idx="5">
                  <c:v>7.28</c:v>
                </c:pt>
                <c:pt idx="6">
                  <c:v>7.4</c:v>
                </c:pt>
                <c:pt idx="7">
                  <c:v>7.35</c:v>
                </c:pt>
                <c:pt idx="8">
                  <c:v>8.06</c:v>
                </c:pt>
                <c:pt idx="9">
                  <c:v>8.34</c:v>
                </c:pt>
                <c:pt idx="10">
                  <c:v>8.1300000000000008</c:v>
                </c:pt>
                <c:pt idx="11">
                  <c:v>8.3699999999999992</c:v>
                </c:pt>
                <c:pt idx="12">
                  <c:v>8.4</c:v>
                </c:pt>
                <c:pt idx="13">
                  <c:v>8.34</c:v>
                </c:pt>
                <c:pt idx="14">
                  <c:v>8.5500000000000007</c:v>
                </c:pt>
                <c:pt idx="15">
                  <c:v>8.51</c:v>
                </c:pt>
                <c:pt idx="16">
                  <c:v>8.69</c:v>
                </c:pt>
                <c:pt idx="17">
                  <c:v>8.6300000000000008</c:v>
                </c:pt>
                <c:pt idx="18">
                  <c:v>8.93</c:v>
                </c:pt>
                <c:pt idx="19">
                  <c:v>8.8699999999999992</c:v>
                </c:pt>
              </c:numCache>
            </c:numRef>
          </c:val>
          <c:smooth val="0"/>
          <c:extLst>
            <c:ext xmlns:c16="http://schemas.microsoft.com/office/drawing/2014/chart" uri="{C3380CC4-5D6E-409C-BE32-E72D297353CC}">
              <c16:uniqueId val="{00000001-28C3-4848-A817-256ECF1E3FB6}"/>
            </c:ext>
          </c:extLst>
        </c:ser>
        <c:dLbls>
          <c:showLegendKey val="0"/>
          <c:showVal val="0"/>
          <c:showCatName val="0"/>
          <c:showSerName val="0"/>
          <c:showPercent val="0"/>
          <c:showBubbleSize val="0"/>
        </c:dLbls>
        <c:smooth val="0"/>
        <c:axId val="174683264"/>
        <c:axId val="174684800"/>
      </c:lineChart>
      <c:catAx>
        <c:axId val="174683264"/>
        <c:scaling>
          <c:orientation val="minMax"/>
        </c:scaling>
        <c:delete val="0"/>
        <c:axPos val="b"/>
        <c:numFmt formatCode="General" sourceLinked="1"/>
        <c:majorTickMark val="out"/>
        <c:minorTickMark val="none"/>
        <c:tickLblPos val="nextTo"/>
        <c:crossAx val="174684800"/>
        <c:crosses val="autoZero"/>
        <c:auto val="1"/>
        <c:lblAlgn val="ctr"/>
        <c:lblOffset val="100"/>
        <c:noMultiLvlLbl val="0"/>
      </c:catAx>
      <c:valAx>
        <c:axId val="174684800"/>
        <c:scaling>
          <c:orientation val="minMax"/>
        </c:scaling>
        <c:delete val="0"/>
        <c:axPos val="l"/>
        <c:majorGridlines/>
        <c:numFmt formatCode="General" sourceLinked="1"/>
        <c:majorTickMark val="out"/>
        <c:minorTickMark val="none"/>
        <c:tickLblPos val="nextTo"/>
        <c:crossAx val="174683264"/>
        <c:crosses val="autoZero"/>
        <c:crossBetween val="between"/>
      </c:valAx>
      <c:spPr>
        <a:solidFill>
          <a:schemeClr val="accent3">
            <a:lumMod val="60000"/>
            <a:lumOff val="40000"/>
          </a:schemeClr>
        </a:solidFill>
      </c:spPr>
    </c:plotArea>
    <c:legend>
      <c:legendPos val="r"/>
      <c:layout>
        <c:manualLayout>
          <c:xMode val="edge"/>
          <c:yMode val="edge"/>
          <c:x val="0.14949515310586178"/>
          <c:y val="0.9054453293624829"/>
          <c:w val="0.69697091863517058"/>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826372703412073"/>
          <c:y val="4.1666553858418123E-2"/>
        </c:manualLayout>
      </c:layout>
      <c:overlay val="0"/>
    </c:title>
    <c:autoTitleDeleted val="0"/>
    <c:plotArea>
      <c:layout>
        <c:manualLayout>
          <c:layoutTarget val="inner"/>
          <c:xMode val="edge"/>
          <c:yMode val="edge"/>
          <c:x val="7.7699163202685773E-2"/>
          <c:y val="0.15630284945600495"/>
          <c:w val="0.89267117367904925"/>
          <c:h val="0.65152960464469456"/>
        </c:manualLayout>
      </c:layout>
      <c:lineChart>
        <c:grouping val="standard"/>
        <c:varyColors val="0"/>
        <c:ser>
          <c:idx val="0"/>
          <c:order val="0"/>
          <c:tx>
            <c:strRef>
              <c:f>'NY Ettåringar_Medel_Moment'!$A$120</c:f>
              <c:strCache>
                <c:ptCount val="1"/>
                <c:pt idx="0">
                  <c:v>Ställande_flyende_älg</c:v>
                </c:pt>
              </c:strCache>
            </c:strRef>
          </c:tx>
          <c:marker>
            <c:symbol val="none"/>
          </c:marker>
          <c:trendline>
            <c:trendlineType val="linear"/>
            <c:dispRSqr val="0"/>
            <c:dispEq val="0"/>
          </c:trendline>
          <c:cat>
            <c:numRef>
              <c:f>'NY Ettåringar_Medel_Moment'!$C$121:$C$140</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Ettåringar_Medel_Moment'!$D$121:$D$140</c:f>
              <c:numCache>
                <c:formatCode>General</c:formatCode>
                <c:ptCount val="20"/>
                <c:pt idx="0">
                  <c:v>5.78</c:v>
                </c:pt>
                <c:pt idx="1">
                  <c:v>5.7</c:v>
                </c:pt>
                <c:pt idx="2">
                  <c:v>5.71</c:v>
                </c:pt>
                <c:pt idx="3">
                  <c:v>6.07</c:v>
                </c:pt>
                <c:pt idx="4">
                  <c:v>6.05</c:v>
                </c:pt>
                <c:pt idx="5">
                  <c:v>6.23</c:v>
                </c:pt>
                <c:pt idx="6">
                  <c:v>6.09</c:v>
                </c:pt>
                <c:pt idx="7">
                  <c:v>6.44</c:v>
                </c:pt>
                <c:pt idx="8">
                  <c:v>6.47</c:v>
                </c:pt>
                <c:pt idx="9">
                  <c:v>6.1</c:v>
                </c:pt>
                <c:pt idx="10">
                  <c:v>6.12</c:v>
                </c:pt>
                <c:pt idx="11">
                  <c:v>6.78</c:v>
                </c:pt>
                <c:pt idx="12">
                  <c:v>6.95</c:v>
                </c:pt>
                <c:pt idx="13">
                  <c:v>6.83</c:v>
                </c:pt>
                <c:pt idx="14">
                  <c:v>6.93</c:v>
                </c:pt>
                <c:pt idx="15">
                  <c:v>6.78</c:v>
                </c:pt>
                <c:pt idx="16">
                  <c:v>7.05</c:v>
                </c:pt>
                <c:pt idx="17">
                  <c:v>7.29</c:v>
                </c:pt>
                <c:pt idx="18">
                  <c:v>6.99</c:v>
                </c:pt>
                <c:pt idx="19">
                  <c:v>7.05</c:v>
                </c:pt>
              </c:numCache>
            </c:numRef>
          </c:val>
          <c:smooth val="0"/>
          <c:extLst>
            <c:ext xmlns:c16="http://schemas.microsoft.com/office/drawing/2014/chart" uri="{C3380CC4-5D6E-409C-BE32-E72D297353CC}">
              <c16:uniqueId val="{00000001-F3D5-4B8C-8C9D-9096B4482870}"/>
            </c:ext>
          </c:extLst>
        </c:ser>
        <c:dLbls>
          <c:showLegendKey val="0"/>
          <c:showVal val="0"/>
          <c:showCatName val="0"/>
          <c:showSerName val="0"/>
          <c:showPercent val="0"/>
          <c:showBubbleSize val="0"/>
        </c:dLbls>
        <c:smooth val="0"/>
        <c:axId val="174714880"/>
        <c:axId val="174716416"/>
      </c:lineChart>
      <c:catAx>
        <c:axId val="174714880"/>
        <c:scaling>
          <c:orientation val="minMax"/>
        </c:scaling>
        <c:delete val="0"/>
        <c:axPos val="b"/>
        <c:numFmt formatCode="General" sourceLinked="1"/>
        <c:majorTickMark val="out"/>
        <c:minorTickMark val="none"/>
        <c:tickLblPos val="nextTo"/>
        <c:txPr>
          <a:bodyPr rot="-5400000" vert="horz"/>
          <a:lstStyle/>
          <a:p>
            <a:pPr>
              <a:defRPr/>
            </a:pPr>
            <a:endParaRPr lang="sv-SE"/>
          </a:p>
        </c:txPr>
        <c:crossAx val="174716416"/>
        <c:crosses val="autoZero"/>
        <c:auto val="1"/>
        <c:lblAlgn val="ctr"/>
        <c:lblOffset val="100"/>
        <c:noMultiLvlLbl val="0"/>
      </c:catAx>
      <c:valAx>
        <c:axId val="174716416"/>
        <c:scaling>
          <c:orientation val="minMax"/>
        </c:scaling>
        <c:delete val="0"/>
        <c:axPos val="l"/>
        <c:majorGridlines/>
        <c:numFmt formatCode="General" sourceLinked="1"/>
        <c:majorTickMark val="out"/>
        <c:minorTickMark val="none"/>
        <c:tickLblPos val="nextTo"/>
        <c:crossAx val="174714880"/>
        <c:crosses val="autoZero"/>
        <c:crossBetween val="between"/>
      </c:valAx>
      <c:spPr>
        <a:solidFill>
          <a:schemeClr val="accent3">
            <a:lumMod val="60000"/>
            <a:lumOff val="40000"/>
          </a:schemeClr>
        </a:solidFill>
      </c:spPr>
    </c:plotArea>
    <c:legend>
      <c:legendPos val="r"/>
      <c:layout>
        <c:manualLayout>
          <c:xMode val="edge"/>
          <c:yMode val="edge"/>
          <c:x val="8.4848713910761167E-2"/>
          <c:y val="0.9054453293624829"/>
          <c:w val="0.83232503937007873"/>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826372703412073"/>
          <c:y val="4.1666553858418123E-2"/>
        </c:manualLayout>
      </c:layout>
      <c:overlay val="0"/>
    </c:title>
    <c:autoTitleDeleted val="0"/>
    <c:plotArea>
      <c:layout>
        <c:manualLayout>
          <c:layoutTarget val="inner"/>
          <c:xMode val="edge"/>
          <c:yMode val="edge"/>
          <c:x val="6.9193049433414131E-2"/>
          <c:y val="0.16075470566179229"/>
          <c:w val="0.89267117367904958"/>
          <c:h val="0.65152960464469512"/>
        </c:manualLayout>
      </c:layout>
      <c:lineChart>
        <c:grouping val="standard"/>
        <c:varyColors val="0"/>
        <c:ser>
          <c:idx val="0"/>
          <c:order val="0"/>
          <c:tx>
            <c:strRef>
              <c:f>'NY Ettåringar_Medel_Moment'!$A$145</c:f>
              <c:strCache>
                <c:ptCount val="1"/>
                <c:pt idx="0">
                  <c:v>Skalltid</c:v>
                </c:pt>
              </c:strCache>
            </c:strRef>
          </c:tx>
          <c:marker>
            <c:symbol val="none"/>
          </c:marker>
          <c:trendline>
            <c:trendlineType val="linear"/>
            <c:dispRSqr val="0"/>
            <c:dispEq val="0"/>
          </c:trendline>
          <c:cat>
            <c:numRef>
              <c:f>'NY Ettåringar_Medel_Moment'!$C$146:$C$165</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Ettåringar_Medel_Moment'!$D$146:$D$165</c:f>
              <c:numCache>
                <c:formatCode>General</c:formatCode>
                <c:ptCount val="20"/>
                <c:pt idx="0">
                  <c:v>7.17</c:v>
                </c:pt>
                <c:pt idx="1">
                  <c:v>7.03</c:v>
                </c:pt>
                <c:pt idx="2">
                  <c:v>7.12</c:v>
                </c:pt>
                <c:pt idx="3">
                  <c:v>7.3</c:v>
                </c:pt>
                <c:pt idx="4">
                  <c:v>7.36</c:v>
                </c:pt>
                <c:pt idx="5">
                  <c:v>7.41</c:v>
                </c:pt>
                <c:pt idx="6">
                  <c:v>7.56</c:v>
                </c:pt>
                <c:pt idx="7">
                  <c:v>7.88</c:v>
                </c:pt>
                <c:pt idx="8">
                  <c:v>7.94</c:v>
                </c:pt>
                <c:pt idx="9">
                  <c:v>7.64</c:v>
                </c:pt>
                <c:pt idx="10">
                  <c:v>7.75</c:v>
                </c:pt>
                <c:pt idx="11">
                  <c:v>8.07</c:v>
                </c:pt>
                <c:pt idx="12">
                  <c:v>8.2100000000000009</c:v>
                </c:pt>
                <c:pt idx="13">
                  <c:v>8.1199999999999992</c:v>
                </c:pt>
                <c:pt idx="14">
                  <c:v>8.23</c:v>
                </c:pt>
                <c:pt idx="15">
                  <c:v>8.2200000000000006</c:v>
                </c:pt>
                <c:pt idx="16">
                  <c:v>8.7899999999999991</c:v>
                </c:pt>
                <c:pt idx="17">
                  <c:v>8.82</c:v>
                </c:pt>
                <c:pt idx="18">
                  <c:v>8.82</c:v>
                </c:pt>
                <c:pt idx="19">
                  <c:v>8.81</c:v>
                </c:pt>
              </c:numCache>
            </c:numRef>
          </c:val>
          <c:smooth val="0"/>
          <c:extLst>
            <c:ext xmlns:c16="http://schemas.microsoft.com/office/drawing/2014/chart" uri="{C3380CC4-5D6E-409C-BE32-E72D297353CC}">
              <c16:uniqueId val="{00000001-1288-422F-932E-F471F34C382A}"/>
            </c:ext>
          </c:extLst>
        </c:ser>
        <c:dLbls>
          <c:showLegendKey val="0"/>
          <c:showVal val="0"/>
          <c:showCatName val="0"/>
          <c:showSerName val="0"/>
          <c:showPercent val="0"/>
          <c:showBubbleSize val="0"/>
        </c:dLbls>
        <c:smooth val="0"/>
        <c:axId val="174754432"/>
        <c:axId val="174760320"/>
      </c:lineChart>
      <c:catAx>
        <c:axId val="174754432"/>
        <c:scaling>
          <c:orientation val="minMax"/>
        </c:scaling>
        <c:delete val="0"/>
        <c:axPos val="b"/>
        <c:numFmt formatCode="General" sourceLinked="1"/>
        <c:majorTickMark val="out"/>
        <c:minorTickMark val="none"/>
        <c:tickLblPos val="nextTo"/>
        <c:txPr>
          <a:bodyPr rot="-5400000" vert="horz"/>
          <a:lstStyle/>
          <a:p>
            <a:pPr>
              <a:defRPr/>
            </a:pPr>
            <a:endParaRPr lang="sv-SE"/>
          </a:p>
        </c:txPr>
        <c:crossAx val="174760320"/>
        <c:crosses val="autoZero"/>
        <c:auto val="1"/>
        <c:lblAlgn val="ctr"/>
        <c:lblOffset val="100"/>
        <c:noMultiLvlLbl val="0"/>
      </c:catAx>
      <c:valAx>
        <c:axId val="174760320"/>
        <c:scaling>
          <c:orientation val="minMax"/>
        </c:scaling>
        <c:delete val="0"/>
        <c:axPos val="l"/>
        <c:majorGridlines/>
        <c:numFmt formatCode="General" sourceLinked="1"/>
        <c:majorTickMark val="out"/>
        <c:minorTickMark val="none"/>
        <c:tickLblPos val="nextTo"/>
        <c:crossAx val="174754432"/>
        <c:crosses val="autoZero"/>
        <c:crossBetween val="between"/>
      </c:valAx>
      <c:spPr>
        <a:solidFill>
          <a:schemeClr val="accent3">
            <a:lumMod val="60000"/>
            <a:lumOff val="40000"/>
          </a:schemeClr>
        </a:solidFill>
      </c:spPr>
    </c:plotArea>
    <c:legend>
      <c:legendPos val="r"/>
      <c:layout>
        <c:manualLayout>
          <c:xMode val="edge"/>
          <c:yMode val="edge"/>
          <c:x val="0.27676836395450566"/>
          <c:y val="0.9054453293624829"/>
          <c:w val="0.44444528433945762"/>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826372703412073"/>
          <c:y val="4.1666553858418123E-2"/>
        </c:manualLayout>
      </c:layout>
      <c:overlay val="0"/>
    </c:title>
    <c:autoTitleDeleted val="0"/>
    <c:plotArea>
      <c:layout>
        <c:manualLayout>
          <c:layoutTarget val="inner"/>
          <c:xMode val="edge"/>
          <c:yMode val="edge"/>
          <c:x val="7.3306092092689401E-2"/>
          <c:y val="0.16075476238822584"/>
          <c:w val="0.89267117367904991"/>
          <c:h val="0.65152960464469556"/>
        </c:manualLayout>
      </c:layout>
      <c:lineChart>
        <c:grouping val="standard"/>
        <c:varyColors val="0"/>
        <c:ser>
          <c:idx val="0"/>
          <c:order val="0"/>
          <c:tx>
            <c:strRef>
              <c:f>'NY Ettåringar_Medel_Moment'!$A$169</c:f>
              <c:strCache>
                <c:ptCount val="1"/>
                <c:pt idx="0">
                  <c:v>Skall_hörbarhet</c:v>
                </c:pt>
              </c:strCache>
            </c:strRef>
          </c:tx>
          <c:marker>
            <c:symbol val="none"/>
          </c:marker>
          <c:trendline>
            <c:trendlineType val="linear"/>
            <c:dispRSqr val="0"/>
            <c:dispEq val="0"/>
          </c:trendline>
          <c:cat>
            <c:numRef>
              <c:f>'NY Ettåringar_Medel_Moment'!$C$170:$C$189</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Ettåringar_Medel_Moment'!$D$170:$D$189</c:f>
              <c:numCache>
                <c:formatCode>General</c:formatCode>
                <c:ptCount val="20"/>
                <c:pt idx="0">
                  <c:v>7.84</c:v>
                </c:pt>
                <c:pt idx="1">
                  <c:v>7.76</c:v>
                </c:pt>
                <c:pt idx="2">
                  <c:v>7.9</c:v>
                </c:pt>
                <c:pt idx="3">
                  <c:v>7.95</c:v>
                </c:pt>
                <c:pt idx="4">
                  <c:v>7.68</c:v>
                </c:pt>
                <c:pt idx="5">
                  <c:v>7.84</c:v>
                </c:pt>
                <c:pt idx="6">
                  <c:v>7.91</c:v>
                </c:pt>
                <c:pt idx="7">
                  <c:v>7.75</c:v>
                </c:pt>
                <c:pt idx="8">
                  <c:v>7.84</c:v>
                </c:pt>
                <c:pt idx="9">
                  <c:v>7.85</c:v>
                </c:pt>
                <c:pt idx="10">
                  <c:v>7.97</c:v>
                </c:pt>
                <c:pt idx="11">
                  <c:v>7.97</c:v>
                </c:pt>
                <c:pt idx="12">
                  <c:v>8.0299999999999994</c:v>
                </c:pt>
                <c:pt idx="13">
                  <c:v>8.14</c:v>
                </c:pt>
                <c:pt idx="14">
                  <c:v>8.1300000000000008</c:v>
                </c:pt>
                <c:pt idx="15">
                  <c:v>8.07</c:v>
                </c:pt>
                <c:pt idx="16">
                  <c:v>8.16</c:v>
                </c:pt>
                <c:pt idx="17">
                  <c:v>8.3800000000000008</c:v>
                </c:pt>
                <c:pt idx="18">
                  <c:v>8.39</c:v>
                </c:pt>
                <c:pt idx="19">
                  <c:v>8.11</c:v>
                </c:pt>
              </c:numCache>
            </c:numRef>
          </c:val>
          <c:smooth val="0"/>
          <c:extLst>
            <c:ext xmlns:c16="http://schemas.microsoft.com/office/drawing/2014/chart" uri="{C3380CC4-5D6E-409C-BE32-E72D297353CC}">
              <c16:uniqueId val="{00000001-0010-4031-97AA-EC690087DC5E}"/>
            </c:ext>
          </c:extLst>
        </c:ser>
        <c:dLbls>
          <c:showLegendKey val="0"/>
          <c:showVal val="0"/>
          <c:showCatName val="0"/>
          <c:showSerName val="0"/>
          <c:showPercent val="0"/>
          <c:showBubbleSize val="0"/>
        </c:dLbls>
        <c:smooth val="0"/>
        <c:axId val="174781952"/>
        <c:axId val="174783488"/>
      </c:lineChart>
      <c:catAx>
        <c:axId val="174781952"/>
        <c:scaling>
          <c:orientation val="minMax"/>
        </c:scaling>
        <c:delete val="0"/>
        <c:axPos val="b"/>
        <c:numFmt formatCode="General" sourceLinked="1"/>
        <c:majorTickMark val="out"/>
        <c:minorTickMark val="none"/>
        <c:tickLblPos val="nextTo"/>
        <c:crossAx val="174783488"/>
        <c:crosses val="autoZero"/>
        <c:auto val="1"/>
        <c:lblAlgn val="ctr"/>
        <c:lblOffset val="100"/>
        <c:noMultiLvlLbl val="0"/>
      </c:catAx>
      <c:valAx>
        <c:axId val="174783488"/>
        <c:scaling>
          <c:orientation val="minMax"/>
        </c:scaling>
        <c:delete val="0"/>
        <c:axPos val="l"/>
        <c:majorGridlines/>
        <c:numFmt formatCode="General" sourceLinked="1"/>
        <c:majorTickMark val="out"/>
        <c:minorTickMark val="none"/>
        <c:tickLblPos val="nextTo"/>
        <c:crossAx val="174781952"/>
        <c:crosses val="autoZero"/>
        <c:crossBetween val="between"/>
      </c:valAx>
      <c:spPr>
        <a:solidFill>
          <a:schemeClr val="accent3">
            <a:lumMod val="60000"/>
            <a:lumOff val="40000"/>
          </a:schemeClr>
        </a:solidFill>
      </c:spPr>
    </c:plotArea>
    <c:legend>
      <c:legendPos val="r"/>
      <c:layout>
        <c:manualLayout>
          <c:xMode val="edge"/>
          <c:yMode val="edge"/>
          <c:x val="0.16363674540682416"/>
          <c:y val="0.9054453293624829"/>
          <c:w val="0.67070824146981622"/>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826372703412073"/>
          <c:y val="4.1666553858418123E-2"/>
        </c:manualLayout>
      </c:layout>
      <c:overlay val="0"/>
    </c:title>
    <c:autoTitleDeleted val="0"/>
    <c:plotArea>
      <c:layout>
        <c:manualLayout>
          <c:layoutTarget val="inner"/>
          <c:xMode val="edge"/>
          <c:yMode val="edge"/>
          <c:x val="8.3881593626144488E-2"/>
          <c:y val="0.16967353997138318"/>
          <c:w val="0.89267117367905013"/>
          <c:h val="0.65152960464469611"/>
        </c:manualLayout>
      </c:layout>
      <c:lineChart>
        <c:grouping val="standard"/>
        <c:varyColors val="0"/>
        <c:ser>
          <c:idx val="0"/>
          <c:order val="0"/>
          <c:tx>
            <c:strRef>
              <c:f>'NY Ettåringar_Medel_Moment'!$A$194</c:f>
              <c:strCache>
                <c:ptCount val="1"/>
                <c:pt idx="0">
                  <c:v>Skalltäthet</c:v>
                </c:pt>
              </c:strCache>
            </c:strRef>
          </c:tx>
          <c:marker>
            <c:symbol val="none"/>
          </c:marker>
          <c:trendline>
            <c:trendlineType val="linear"/>
            <c:dispRSqr val="0"/>
            <c:dispEq val="0"/>
          </c:trendline>
          <c:cat>
            <c:numRef>
              <c:f>'NY Ettåringar_Medel_Moment'!$C$195:$C$214</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Ettåringar_Medel_Moment'!$D$195:$D$214</c:f>
              <c:numCache>
                <c:formatCode>General</c:formatCode>
                <c:ptCount val="20"/>
                <c:pt idx="0">
                  <c:v>8.43</c:v>
                </c:pt>
                <c:pt idx="1">
                  <c:v>8.0399999999999991</c:v>
                </c:pt>
                <c:pt idx="2">
                  <c:v>8.07</c:v>
                </c:pt>
                <c:pt idx="3">
                  <c:v>7.84</c:v>
                </c:pt>
                <c:pt idx="4">
                  <c:v>7.85</c:v>
                </c:pt>
                <c:pt idx="5">
                  <c:v>8.3000000000000007</c:v>
                </c:pt>
                <c:pt idx="6">
                  <c:v>8.15</c:v>
                </c:pt>
                <c:pt idx="7">
                  <c:v>8.11</c:v>
                </c:pt>
                <c:pt idx="8">
                  <c:v>8</c:v>
                </c:pt>
                <c:pt idx="9">
                  <c:v>8.0500000000000007</c:v>
                </c:pt>
                <c:pt idx="10">
                  <c:v>8.23</c:v>
                </c:pt>
                <c:pt idx="11">
                  <c:v>8.66</c:v>
                </c:pt>
                <c:pt idx="12">
                  <c:v>8.61</c:v>
                </c:pt>
                <c:pt idx="13">
                  <c:v>8.68</c:v>
                </c:pt>
                <c:pt idx="14">
                  <c:v>9.02</c:v>
                </c:pt>
                <c:pt idx="15">
                  <c:v>8.76</c:v>
                </c:pt>
                <c:pt idx="16">
                  <c:v>8.91</c:v>
                </c:pt>
                <c:pt idx="17">
                  <c:v>9.17</c:v>
                </c:pt>
                <c:pt idx="18">
                  <c:v>9.14</c:v>
                </c:pt>
                <c:pt idx="19">
                  <c:v>8.89</c:v>
                </c:pt>
              </c:numCache>
            </c:numRef>
          </c:val>
          <c:smooth val="0"/>
          <c:extLst>
            <c:ext xmlns:c16="http://schemas.microsoft.com/office/drawing/2014/chart" uri="{C3380CC4-5D6E-409C-BE32-E72D297353CC}">
              <c16:uniqueId val="{00000001-1B50-43AE-95AD-CFBEE7190BAC}"/>
            </c:ext>
          </c:extLst>
        </c:ser>
        <c:dLbls>
          <c:showLegendKey val="0"/>
          <c:showVal val="0"/>
          <c:showCatName val="0"/>
          <c:showSerName val="0"/>
          <c:showPercent val="0"/>
          <c:showBubbleSize val="0"/>
        </c:dLbls>
        <c:smooth val="0"/>
        <c:axId val="174891392"/>
        <c:axId val="174892928"/>
      </c:lineChart>
      <c:catAx>
        <c:axId val="174891392"/>
        <c:scaling>
          <c:orientation val="minMax"/>
        </c:scaling>
        <c:delete val="0"/>
        <c:axPos val="b"/>
        <c:numFmt formatCode="General" sourceLinked="1"/>
        <c:majorTickMark val="out"/>
        <c:minorTickMark val="none"/>
        <c:tickLblPos val="nextTo"/>
        <c:crossAx val="174892928"/>
        <c:crosses val="autoZero"/>
        <c:auto val="1"/>
        <c:lblAlgn val="ctr"/>
        <c:lblOffset val="100"/>
        <c:noMultiLvlLbl val="0"/>
      </c:catAx>
      <c:valAx>
        <c:axId val="174892928"/>
        <c:scaling>
          <c:orientation val="minMax"/>
        </c:scaling>
        <c:delete val="0"/>
        <c:axPos val="l"/>
        <c:majorGridlines/>
        <c:numFmt formatCode="General" sourceLinked="1"/>
        <c:majorTickMark val="out"/>
        <c:minorTickMark val="none"/>
        <c:tickLblPos val="nextTo"/>
        <c:crossAx val="174891392"/>
        <c:crosses val="autoZero"/>
        <c:crossBetween val="between"/>
      </c:valAx>
      <c:spPr>
        <a:solidFill>
          <a:schemeClr val="accent3">
            <a:lumMod val="60000"/>
            <a:lumOff val="40000"/>
          </a:schemeClr>
        </a:solidFill>
      </c:spPr>
    </c:plotArea>
    <c:legend>
      <c:legendPos val="r"/>
      <c:layout>
        <c:manualLayout>
          <c:xMode val="edge"/>
          <c:yMode val="edge"/>
          <c:x val="0.23030341207349081"/>
          <c:y val="0.9054453293624829"/>
          <c:w val="0.53535468066491687"/>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v>Registreringar Finland</c:v>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numRef>
              <c:f>Blad1!$C$54:$K$54</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Blad1!$C$55:$K$55</c:f>
              <c:numCache>
                <c:formatCode>General</c:formatCode>
                <c:ptCount val="9"/>
                <c:pt idx="0">
                  <c:v>1649</c:v>
                </c:pt>
                <c:pt idx="1">
                  <c:v>1394</c:v>
                </c:pt>
                <c:pt idx="2">
                  <c:v>1424</c:v>
                </c:pt>
                <c:pt idx="3">
                  <c:v>1411</c:v>
                </c:pt>
                <c:pt idx="4">
                  <c:v>1471</c:v>
                </c:pt>
                <c:pt idx="5">
                  <c:v>1199</c:v>
                </c:pt>
                <c:pt idx="6">
                  <c:v>1013</c:v>
                </c:pt>
                <c:pt idx="7">
                  <c:v>892</c:v>
                </c:pt>
                <c:pt idx="8">
                  <c:v>944</c:v>
                </c:pt>
              </c:numCache>
            </c:numRef>
          </c:val>
          <c:extLst>
            <c:ext xmlns:c16="http://schemas.microsoft.com/office/drawing/2014/chart" uri="{C3380CC4-5D6E-409C-BE32-E72D297353CC}">
              <c16:uniqueId val="{00000001-4FB0-4BC2-91C3-B016C9685B84}"/>
            </c:ext>
          </c:extLst>
        </c:ser>
        <c:dLbls>
          <c:showLegendKey val="0"/>
          <c:showVal val="0"/>
          <c:showCatName val="0"/>
          <c:showSerName val="0"/>
          <c:showPercent val="0"/>
          <c:showBubbleSize val="0"/>
        </c:dLbls>
        <c:gapWidth val="219"/>
        <c:overlap val="-27"/>
        <c:axId val="1336973151"/>
        <c:axId val="1336972191"/>
      </c:barChart>
      <c:catAx>
        <c:axId val="1336973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36972191"/>
        <c:crosses val="autoZero"/>
        <c:auto val="1"/>
        <c:lblAlgn val="ctr"/>
        <c:lblOffset val="100"/>
        <c:noMultiLvlLbl val="0"/>
      </c:catAx>
      <c:valAx>
        <c:axId val="1336972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369731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9BBB59">
        <a:lumMod val="60000"/>
        <a:lumOff val="40000"/>
      </a:srgbClr>
    </a:solidFill>
    <a:ln>
      <a:noFill/>
    </a:ln>
    <a:effectLst/>
  </c:spPr>
  <c:txPr>
    <a:bodyPr/>
    <a:lstStyle/>
    <a:p>
      <a:pPr>
        <a:defRPr/>
      </a:pPr>
      <a:endParaRPr lang="sv-SE"/>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826372703412073"/>
          <c:y val="4.1666553858418123E-2"/>
        </c:manualLayout>
      </c:layout>
      <c:overlay val="0"/>
    </c:title>
    <c:autoTitleDeleted val="0"/>
    <c:plotArea>
      <c:layout>
        <c:manualLayout>
          <c:layoutTarget val="inner"/>
          <c:xMode val="edge"/>
          <c:yMode val="edge"/>
          <c:x val="7.7699196691322692E-2"/>
          <c:y val="0.16075476238822584"/>
          <c:w val="0.89267117367905036"/>
          <c:h val="0.65152960464469656"/>
        </c:manualLayout>
      </c:layout>
      <c:lineChart>
        <c:grouping val="standard"/>
        <c:varyColors val="0"/>
        <c:ser>
          <c:idx val="0"/>
          <c:order val="0"/>
          <c:tx>
            <c:strRef>
              <c:f>'NY Ettåringar_Medel_Moment'!$A$219</c:f>
              <c:strCache>
                <c:ptCount val="1"/>
                <c:pt idx="0">
                  <c:v>Lydnad Samarbete</c:v>
                </c:pt>
              </c:strCache>
            </c:strRef>
          </c:tx>
          <c:marker>
            <c:symbol val="none"/>
          </c:marker>
          <c:trendline>
            <c:trendlineType val="linear"/>
            <c:dispRSqr val="0"/>
            <c:dispEq val="0"/>
          </c:trendline>
          <c:cat>
            <c:numRef>
              <c:f>'NY Ettåringar_Medel_Moment'!$C$220:$C$239</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'NY Ettåringar_Medel_Moment'!$D$220:$D$239</c:f>
              <c:numCache>
                <c:formatCode>General</c:formatCode>
                <c:ptCount val="20"/>
                <c:pt idx="0">
                  <c:v>6.26</c:v>
                </c:pt>
                <c:pt idx="1">
                  <c:v>5.87</c:v>
                </c:pt>
                <c:pt idx="2">
                  <c:v>5.98</c:v>
                </c:pt>
                <c:pt idx="3">
                  <c:v>6.06</c:v>
                </c:pt>
                <c:pt idx="4">
                  <c:v>5.94</c:v>
                </c:pt>
                <c:pt idx="5">
                  <c:v>6.07</c:v>
                </c:pt>
                <c:pt idx="6">
                  <c:v>6.24</c:v>
                </c:pt>
                <c:pt idx="7">
                  <c:v>6.07</c:v>
                </c:pt>
                <c:pt idx="8">
                  <c:v>5.91</c:v>
                </c:pt>
                <c:pt idx="9">
                  <c:v>5.65</c:v>
                </c:pt>
                <c:pt idx="10">
                  <c:v>6</c:v>
                </c:pt>
                <c:pt idx="11">
                  <c:v>6.04</c:v>
                </c:pt>
                <c:pt idx="12">
                  <c:v>5.76</c:v>
                </c:pt>
                <c:pt idx="13">
                  <c:v>6.13</c:v>
                </c:pt>
                <c:pt idx="14">
                  <c:v>6.08</c:v>
                </c:pt>
                <c:pt idx="15">
                  <c:v>5.75</c:v>
                </c:pt>
                <c:pt idx="16">
                  <c:v>5.44</c:v>
                </c:pt>
                <c:pt idx="17">
                  <c:v>5.47</c:v>
                </c:pt>
                <c:pt idx="18">
                  <c:v>5.32</c:v>
                </c:pt>
                <c:pt idx="19">
                  <c:v>5.31</c:v>
                </c:pt>
              </c:numCache>
            </c:numRef>
          </c:val>
          <c:smooth val="0"/>
          <c:extLst>
            <c:ext xmlns:c16="http://schemas.microsoft.com/office/drawing/2014/chart" uri="{C3380CC4-5D6E-409C-BE32-E72D297353CC}">
              <c16:uniqueId val="{00000001-7351-4CBD-BBDD-916114E1D974}"/>
            </c:ext>
          </c:extLst>
        </c:ser>
        <c:dLbls>
          <c:showLegendKey val="0"/>
          <c:showVal val="0"/>
          <c:showCatName val="0"/>
          <c:showSerName val="0"/>
          <c:showPercent val="0"/>
          <c:showBubbleSize val="0"/>
        </c:dLbls>
        <c:smooth val="0"/>
        <c:axId val="174930944"/>
        <c:axId val="174936832"/>
      </c:lineChart>
      <c:catAx>
        <c:axId val="174930944"/>
        <c:scaling>
          <c:orientation val="minMax"/>
        </c:scaling>
        <c:delete val="0"/>
        <c:axPos val="b"/>
        <c:numFmt formatCode="General" sourceLinked="1"/>
        <c:majorTickMark val="out"/>
        <c:minorTickMark val="none"/>
        <c:tickLblPos val="nextTo"/>
        <c:txPr>
          <a:bodyPr rot="-5400000" vert="horz"/>
          <a:lstStyle/>
          <a:p>
            <a:pPr>
              <a:defRPr/>
            </a:pPr>
            <a:endParaRPr lang="sv-SE"/>
          </a:p>
        </c:txPr>
        <c:crossAx val="174936832"/>
        <c:crosses val="autoZero"/>
        <c:auto val="1"/>
        <c:lblAlgn val="ctr"/>
        <c:lblOffset val="100"/>
        <c:noMultiLvlLbl val="0"/>
      </c:catAx>
      <c:valAx>
        <c:axId val="174936832"/>
        <c:scaling>
          <c:orientation val="minMax"/>
        </c:scaling>
        <c:delete val="0"/>
        <c:axPos val="l"/>
        <c:majorGridlines/>
        <c:numFmt formatCode="General" sourceLinked="1"/>
        <c:majorTickMark val="out"/>
        <c:minorTickMark val="none"/>
        <c:tickLblPos val="nextTo"/>
        <c:crossAx val="174930944"/>
        <c:crosses val="autoZero"/>
        <c:crossBetween val="between"/>
      </c:valAx>
      <c:spPr>
        <a:solidFill>
          <a:schemeClr val="accent3">
            <a:lumMod val="60000"/>
            <a:lumOff val="40000"/>
          </a:schemeClr>
        </a:solidFill>
      </c:spPr>
    </c:plotArea>
    <c:legend>
      <c:legendPos val="r"/>
      <c:layout>
        <c:manualLayout>
          <c:xMode val="edge"/>
          <c:yMode val="edge"/>
          <c:x val="0.22828318460192476"/>
          <c:y val="0.9054453293624829"/>
          <c:w val="0.53939513560804897"/>
          <c:h val="6.8767908309455561E-2"/>
        </c:manualLayout>
      </c:layout>
      <c:overlay val="0"/>
    </c:legend>
    <c:plotVisOnly val="1"/>
    <c:dispBlanksAs val="gap"/>
    <c:showDLblsOverMax val="0"/>
  </c:chart>
  <c:spPr>
    <a:solidFill>
      <a:schemeClr val="accent3">
        <a:lumMod val="60000"/>
        <a:lumOff val="40000"/>
      </a:schemeClr>
    </a:solidFill>
  </c:sp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aseline="0"/>
            </a:pPr>
            <a:r>
              <a:rPr lang="sv-SE" sz="1800" b="1" baseline="0" dirty="0"/>
              <a:t>Pristagareprocent född år.</a:t>
            </a:r>
            <a:br>
              <a:rPr lang="sv-SE" sz="1800" b="1" baseline="0" dirty="0"/>
            </a:br>
            <a:endParaRPr lang="sv-SE" sz="1800" b="1" baseline="0" dirty="0"/>
          </a:p>
          <a:p>
            <a:pPr>
              <a:defRPr sz="1400" baseline="0"/>
            </a:pPr>
            <a:endParaRPr lang="sv-SE" sz="1000" baseline="0" dirty="0"/>
          </a:p>
        </c:rich>
      </c:tx>
      <c:layout>
        <c:manualLayout>
          <c:xMode val="edge"/>
          <c:yMode val="edge"/>
          <c:x val="0.3164336627039267"/>
          <c:y val="1.1324253759618635E-2"/>
        </c:manualLayout>
      </c:layout>
      <c:overlay val="0"/>
    </c:title>
    <c:autoTitleDeleted val="0"/>
    <c:plotArea>
      <c:layout>
        <c:manualLayout>
          <c:layoutTarget val="inner"/>
          <c:xMode val="edge"/>
          <c:yMode val="edge"/>
          <c:x val="0.10490113434615854"/>
          <c:y val="0.16400059748628981"/>
          <c:w val="0.64749983775180098"/>
          <c:h val="0.53181707514442744"/>
        </c:manualLayout>
      </c:layout>
      <c:barChart>
        <c:barDir val="col"/>
        <c:grouping val="clustered"/>
        <c:varyColors val="0"/>
        <c:ser>
          <c:idx val="0"/>
          <c:order val="0"/>
          <c:tx>
            <c:strRef>
              <c:f>AntalPristagare!$D$3</c:f>
              <c:strCache>
                <c:ptCount val="1"/>
                <c:pt idx="0">
                  <c:v>% PristagareHittaälghund</c:v>
                </c:pt>
              </c:strCache>
            </c:strRef>
          </c:tx>
          <c:invertIfNegative val="0"/>
          <c:trendline>
            <c:spPr>
              <a:ln>
                <a:solidFill>
                  <a:srgbClr val="C00000"/>
                </a:solidFill>
              </a:ln>
            </c:spPr>
            <c:trendlineType val="linear"/>
            <c:dispRSqr val="0"/>
            <c:dispEq val="0"/>
          </c:trendline>
          <c:cat>
            <c:numRef>
              <c:f>AntalPristagare!$B$4:$B$26</c:f>
              <c:numCache>
                <c:formatCode>General</c:formatCod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AntalPristagare!$D$4:$D$26</c:f>
              <c:numCache>
                <c:formatCode>0%</c:formatCode>
                <c:ptCount val="23"/>
                <c:pt idx="0">
                  <c:v>0.17308798159861991</c:v>
                </c:pt>
                <c:pt idx="1">
                  <c:v>0.18470651588583736</c:v>
                </c:pt>
                <c:pt idx="2">
                  <c:v>0.20180270405608414</c:v>
                </c:pt>
                <c:pt idx="3">
                  <c:v>0.18048780487804877</c:v>
                </c:pt>
                <c:pt idx="4">
                  <c:v>0.21671018276762402</c:v>
                </c:pt>
                <c:pt idx="5">
                  <c:v>0.214170692431562</c:v>
                </c:pt>
                <c:pt idx="6">
                  <c:v>0.24486200822078685</c:v>
                </c:pt>
                <c:pt idx="7">
                  <c:v>0.23840665873959571</c:v>
                </c:pt>
                <c:pt idx="8">
                  <c:v>0.26377118644067798</c:v>
                </c:pt>
                <c:pt idx="9">
                  <c:v>0.28409734012450483</c:v>
                </c:pt>
                <c:pt idx="10">
                  <c:v>0.29770992366412213</c:v>
                </c:pt>
                <c:pt idx="11">
                  <c:v>0.27564717162032598</c:v>
                </c:pt>
                <c:pt idx="12">
                  <c:v>0.27029563585171279</c:v>
                </c:pt>
                <c:pt idx="13">
                  <c:v>0.26006191950464397</c:v>
                </c:pt>
                <c:pt idx="14">
                  <c:v>0.28662420382165604</c:v>
                </c:pt>
                <c:pt idx="15">
                  <c:v>0.26788685524126454</c:v>
                </c:pt>
                <c:pt idx="16">
                  <c:v>0.29437776373973468</c:v>
                </c:pt>
                <c:pt idx="17">
                  <c:v>0.2967032967032967</c:v>
                </c:pt>
                <c:pt idx="18">
                  <c:v>0.3167989417989418</c:v>
                </c:pt>
                <c:pt idx="19">
                  <c:v>0.27930682976554538</c:v>
                </c:pt>
                <c:pt idx="20">
                  <c:v>0.25865447419986937</c:v>
                </c:pt>
                <c:pt idx="21">
                  <c:v>0.23197492163009403</c:v>
                </c:pt>
                <c:pt idx="22">
                  <c:v>0.14670981661272922</c:v>
                </c:pt>
              </c:numCache>
            </c:numRef>
          </c:val>
          <c:extLst>
            <c:ext xmlns:c16="http://schemas.microsoft.com/office/drawing/2014/chart" uri="{C3380CC4-5D6E-409C-BE32-E72D297353CC}">
              <c16:uniqueId val="{00000000-F38F-468E-8DAF-C048ECD8806C}"/>
            </c:ext>
          </c:extLst>
        </c:ser>
        <c:dLbls>
          <c:showLegendKey val="0"/>
          <c:showVal val="0"/>
          <c:showCatName val="0"/>
          <c:showSerName val="0"/>
          <c:showPercent val="0"/>
          <c:showBubbleSize val="0"/>
        </c:dLbls>
        <c:gapWidth val="75"/>
        <c:overlap val="-25"/>
        <c:axId val="220692864"/>
        <c:axId val="220694400"/>
      </c:barChart>
      <c:catAx>
        <c:axId val="220692864"/>
        <c:scaling>
          <c:orientation val="minMax"/>
        </c:scaling>
        <c:delete val="0"/>
        <c:axPos val="b"/>
        <c:numFmt formatCode="General" sourceLinked="1"/>
        <c:majorTickMark val="none"/>
        <c:minorTickMark val="none"/>
        <c:tickLblPos val="nextTo"/>
        <c:crossAx val="220694400"/>
        <c:crosses val="autoZero"/>
        <c:auto val="1"/>
        <c:lblAlgn val="ctr"/>
        <c:lblOffset val="100"/>
        <c:noMultiLvlLbl val="0"/>
      </c:catAx>
      <c:valAx>
        <c:axId val="220694400"/>
        <c:scaling>
          <c:orientation val="minMax"/>
        </c:scaling>
        <c:delete val="0"/>
        <c:axPos val="l"/>
        <c:majorGridlines/>
        <c:numFmt formatCode="0%" sourceLinked="1"/>
        <c:majorTickMark val="none"/>
        <c:minorTickMark val="none"/>
        <c:tickLblPos val="nextTo"/>
        <c:spPr>
          <a:ln w="9525">
            <a:noFill/>
          </a:ln>
        </c:spPr>
        <c:crossAx val="220692864"/>
        <c:crosses val="autoZero"/>
        <c:crossBetween val="between"/>
      </c:valAx>
    </c:plotArea>
    <c:legend>
      <c:legendPos val="r"/>
      <c:layout>
        <c:manualLayout>
          <c:xMode val="edge"/>
          <c:yMode val="edge"/>
          <c:x val="0.78009594093505563"/>
          <c:y val="0.24634107759391463"/>
          <c:w val="0.15878598747553901"/>
          <c:h val="0.4238514549454177"/>
        </c:manualLayout>
      </c:layout>
      <c:overlay val="0"/>
    </c:legend>
    <c:plotVisOnly val="1"/>
    <c:dispBlanksAs val="gap"/>
    <c:showDLblsOverMax val="0"/>
  </c:chart>
  <c:spPr>
    <a:solidFill>
      <a:schemeClr val="accent3">
        <a:lumMod val="40000"/>
        <a:lumOff val="60000"/>
      </a:schemeClr>
    </a:solidFill>
  </c:sp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sv-SE" sz="1800" baseline="0"/>
              <a:t>Exteriör </a:t>
            </a:r>
            <a:endParaRPr lang="en-US"/>
          </a:p>
        </c:rich>
      </c:tx>
      <c:layout>
        <c:manualLayout>
          <c:xMode val="edge"/>
          <c:yMode val="edge"/>
          <c:x val="0.29648811029242328"/>
          <c:y val="2.0512820512820513E-2"/>
        </c:manualLayout>
      </c:layout>
      <c:overlay val="0"/>
    </c:title>
    <c:autoTitleDeleted val="0"/>
    <c:plotArea>
      <c:layout/>
      <c:barChart>
        <c:barDir val="col"/>
        <c:grouping val="clustered"/>
        <c:varyColors val="0"/>
        <c:ser>
          <c:idx val="0"/>
          <c:order val="0"/>
          <c:tx>
            <c:strRef>
              <c:f>'Hundar med CK-SKK'!$C$3</c:f>
              <c:strCache>
                <c:ptCount val="1"/>
                <c:pt idx="0">
                  <c:v>% CK</c:v>
                </c:pt>
              </c:strCache>
            </c:strRef>
          </c:tx>
          <c:invertIfNegative val="0"/>
          <c:trendline>
            <c:spPr>
              <a:ln>
                <a:solidFill>
                  <a:srgbClr val="C00000"/>
                </a:solidFill>
              </a:ln>
            </c:spPr>
            <c:trendlineType val="linear"/>
            <c:dispRSqr val="0"/>
            <c:dispEq val="0"/>
          </c:trendline>
          <c:cat>
            <c:numRef>
              <c:f>'Hundar med CK-SKK'!$A$4:$A$27</c:f>
              <c:numCache>
                <c:formatCode>General</c:formatCode>
                <c:ptCount val="2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'Hundar med CK-SKK'!$C$4:$C$27</c:f>
              <c:numCache>
                <c:formatCode>0%</c:formatCode>
                <c:ptCount val="24"/>
                <c:pt idx="0">
                  <c:v>7.0730304772857966E-2</c:v>
                </c:pt>
                <c:pt idx="1">
                  <c:v>7.9698438341410882E-2</c:v>
                </c:pt>
                <c:pt idx="2">
                  <c:v>7.2108162243365054E-2</c:v>
                </c:pt>
                <c:pt idx="3">
                  <c:v>7.9132791327913274E-2</c:v>
                </c:pt>
                <c:pt idx="4">
                  <c:v>8.3550913838120106E-2</c:v>
                </c:pt>
                <c:pt idx="5">
                  <c:v>9.1787439613526575E-2</c:v>
                </c:pt>
                <c:pt idx="6">
                  <c:v>9.6887844979448037E-2</c:v>
                </c:pt>
                <c:pt idx="7">
                  <c:v>8.680142687277051E-2</c:v>
                </c:pt>
                <c:pt idx="8">
                  <c:v>0.10858050847457627</c:v>
                </c:pt>
                <c:pt idx="9">
                  <c:v>0.12054329371816638</c:v>
                </c:pt>
                <c:pt idx="10">
                  <c:v>9.8691384950926941E-2</c:v>
                </c:pt>
                <c:pt idx="11">
                  <c:v>0.11505273250239693</c:v>
                </c:pt>
                <c:pt idx="12">
                  <c:v>0.10464570624120131</c:v>
                </c:pt>
                <c:pt idx="13">
                  <c:v>0.10526315789473684</c:v>
                </c:pt>
                <c:pt idx="14">
                  <c:v>0.12738853503184713</c:v>
                </c:pt>
                <c:pt idx="15">
                  <c:v>0.10371602884082086</c:v>
                </c:pt>
                <c:pt idx="16">
                  <c:v>9.6651926721415038E-2</c:v>
                </c:pt>
                <c:pt idx="17">
                  <c:v>9.6587622903412371E-2</c:v>
                </c:pt>
                <c:pt idx="18">
                  <c:v>0.13029100529100529</c:v>
                </c:pt>
                <c:pt idx="19">
                  <c:v>0.11977573904179409</c:v>
                </c:pt>
                <c:pt idx="20">
                  <c:v>0.11952971913781842</c:v>
                </c:pt>
                <c:pt idx="21">
                  <c:v>0.10031347962382445</c:v>
                </c:pt>
                <c:pt idx="22">
                  <c:v>9.9244875943905075E-2</c:v>
                </c:pt>
              </c:numCache>
            </c:numRef>
          </c:val>
          <c:extLst>
            <c:ext xmlns:c16="http://schemas.microsoft.com/office/drawing/2014/chart" uri="{C3380CC4-5D6E-409C-BE32-E72D297353CC}">
              <c16:uniqueId val="{00000000-DA6C-438A-BD9D-1C09905550D4}"/>
            </c:ext>
          </c:extLst>
        </c:ser>
        <c:dLbls>
          <c:showLegendKey val="0"/>
          <c:showVal val="0"/>
          <c:showCatName val="0"/>
          <c:showSerName val="0"/>
          <c:showPercent val="0"/>
          <c:showBubbleSize val="0"/>
        </c:dLbls>
        <c:gapWidth val="150"/>
        <c:axId val="172020096"/>
        <c:axId val="172021632"/>
      </c:barChart>
      <c:catAx>
        <c:axId val="172020096"/>
        <c:scaling>
          <c:orientation val="minMax"/>
        </c:scaling>
        <c:delete val="0"/>
        <c:axPos val="b"/>
        <c:numFmt formatCode="General" sourceLinked="1"/>
        <c:majorTickMark val="out"/>
        <c:minorTickMark val="none"/>
        <c:tickLblPos val="nextTo"/>
        <c:crossAx val="172021632"/>
        <c:crosses val="autoZero"/>
        <c:auto val="1"/>
        <c:lblAlgn val="ctr"/>
        <c:lblOffset val="100"/>
        <c:noMultiLvlLbl val="0"/>
      </c:catAx>
      <c:valAx>
        <c:axId val="172021632"/>
        <c:scaling>
          <c:orientation val="minMax"/>
        </c:scaling>
        <c:delete val="0"/>
        <c:axPos val="l"/>
        <c:majorGridlines/>
        <c:numFmt formatCode="0%" sourceLinked="1"/>
        <c:majorTickMark val="out"/>
        <c:minorTickMark val="none"/>
        <c:tickLblPos val="nextTo"/>
        <c:crossAx val="172020096"/>
        <c:crosses val="autoZero"/>
        <c:crossBetween val="between"/>
      </c:valAx>
    </c:plotArea>
    <c:legend>
      <c:legendPos val="r"/>
      <c:layout>
        <c:manualLayout>
          <c:xMode val="edge"/>
          <c:yMode val="edge"/>
          <c:x val="0.87580299785867233"/>
          <c:y val="0.5292314153038562"/>
          <c:w val="0.10492505353319059"/>
          <c:h val="7.3846153846153895E-2"/>
        </c:manualLayout>
      </c:layout>
      <c:overlay val="0"/>
    </c:legend>
    <c:plotVisOnly val="1"/>
    <c:dispBlanksAs val="gap"/>
    <c:showDLblsOverMax val="0"/>
  </c:chart>
  <c:spPr>
    <a:solidFill>
      <a:schemeClr val="accent3">
        <a:lumMod val="40000"/>
        <a:lumOff val="60000"/>
      </a:schemeClr>
    </a:solidFill>
  </c:sp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Procent</a:t>
            </a:r>
            <a:r>
              <a:rPr lang="sv-SE" baseline="0"/>
              <a:t> röntgade hundar</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Blad1!$A$13</c:f>
              <c:strCache>
                <c:ptCount val="1"/>
                <c:pt idx="0">
                  <c:v>Procent röntgade HD</c:v>
                </c:pt>
              </c:strCache>
            </c:strRef>
          </c:tx>
          <c:spPr>
            <a:ln w="28575" cap="rnd">
              <a:solidFill>
                <a:schemeClr val="accent1"/>
              </a:solidFill>
              <a:round/>
            </a:ln>
            <a:effectLst/>
          </c:spPr>
          <c:marker>
            <c:symbol val="none"/>
          </c:marker>
          <c:cat>
            <c:numRef>
              <c:f>Blad1!$B$4:$I$4</c:f>
              <c:numCache>
                <c:formatCode>General</c:formatCode>
                <c:ptCount val="8"/>
                <c:pt idx="0">
                  <c:v>2017</c:v>
                </c:pt>
                <c:pt idx="1">
                  <c:v>2018</c:v>
                </c:pt>
                <c:pt idx="2">
                  <c:v>2019</c:v>
                </c:pt>
                <c:pt idx="3">
                  <c:v>2020</c:v>
                </c:pt>
                <c:pt idx="4">
                  <c:v>2021</c:v>
                </c:pt>
                <c:pt idx="5">
                  <c:v>2022</c:v>
                </c:pt>
                <c:pt idx="6">
                  <c:v>2023</c:v>
                </c:pt>
                <c:pt idx="7">
                  <c:v>2024</c:v>
                </c:pt>
              </c:numCache>
            </c:numRef>
          </c:cat>
          <c:val>
            <c:numRef>
              <c:f>Blad1!$B$13:$I$13</c:f>
              <c:numCache>
                <c:formatCode>0%</c:formatCode>
                <c:ptCount val="8"/>
                <c:pt idx="0">
                  <c:v>0.43612596553773025</c:v>
                </c:pt>
                <c:pt idx="1">
                  <c:v>0.42276422764227645</c:v>
                </c:pt>
                <c:pt idx="2">
                  <c:v>0.49780012570710247</c:v>
                </c:pt>
                <c:pt idx="3">
                  <c:v>0.5234318673395818</c:v>
                </c:pt>
                <c:pt idx="4">
                  <c:v>0.52107279693486586</c:v>
                </c:pt>
                <c:pt idx="5">
                  <c:v>0.46763636363636363</c:v>
                </c:pt>
                <c:pt idx="6">
                  <c:v>0.45654082528533801</c:v>
                </c:pt>
                <c:pt idx="7">
                  <c:v>0.40816326530612246</c:v>
                </c:pt>
              </c:numCache>
            </c:numRef>
          </c:val>
          <c:smooth val="0"/>
          <c:extLst>
            <c:ext xmlns:c16="http://schemas.microsoft.com/office/drawing/2014/chart" uri="{C3380CC4-5D6E-409C-BE32-E72D297353CC}">
              <c16:uniqueId val="{00000000-52B5-4890-8237-1FA4704E5CFD}"/>
            </c:ext>
          </c:extLst>
        </c:ser>
        <c:ser>
          <c:idx val="1"/>
          <c:order val="1"/>
          <c:tx>
            <c:strRef>
              <c:f>Blad1!$A$30</c:f>
              <c:strCache>
                <c:ptCount val="1"/>
                <c:pt idx="0">
                  <c:v>Procent röntgade ED</c:v>
                </c:pt>
              </c:strCache>
            </c:strRef>
          </c:tx>
          <c:spPr>
            <a:ln w="28575" cap="rnd">
              <a:solidFill>
                <a:schemeClr val="accent2"/>
              </a:solidFill>
              <a:round/>
            </a:ln>
            <a:effectLst/>
          </c:spPr>
          <c:marker>
            <c:symbol val="none"/>
          </c:marker>
          <c:cat>
            <c:numRef>
              <c:f>Blad1!$B$4:$I$4</c:f>
              <c:numCache>
                <c:formatCode>General</c:formatCode>
                <c:ptCount val="8"/>
                <c:pt idx="0">
                  <c:v>2017</c:v>
                </c:pt>
                <c:pt idx="1">
                  <c:v>2018</c:v>
                </c:pt>
                <c:pt idx="2">
                  <c:v>2019</c:v>
                </c:pt>
                <c:pt idx="3">
                  <c:v>2020</c:v>
                </c:pt>
                <c:pt idx="4">
                  <c:v>2021</c:v>
                </c:pt>
                <c:pt idx="5">
                  <c:v>2022</c:v>
                </c:pt>
                <c:pt idx="6">
                  <c:v>2023</c:v>
                </c:pt>
                <c:pt idx="7">
                  <c:v>2024</c:v>
                </c:pt>
              </c:numCache>
            </c:numRef>
          </c:cat>
          <c:val>
            <c:numRef>
              <c:f>Blad1!$B$30:$I$30</c:f>
              <c:numCache>
                <c:formatCode>0%</c:formatCode>
                <c:ptCount val="8"/>
                <c:pt idx="0">
                  <c:v>0.42424242424242425</c:v>
                </c:pt>
                <c:pt idx="1">
                  <c:v>0.40718157181571818</c:v>
                </c:pt>
                <c:pt idx="2">
                  <c:v>0.4871150219987429</c:v>
                </c:pt>
                <c:pt idx="3">
                  <c:v>0.5104542177361211</c:v>
                </c:pt>
                <c:pt idx="4">
                  <c:v>0.51012588943623427</c:v>
                </c:pt>
                <c:pt idx="5">
                  <c:v>0.4530909090909091</c:v>
                </c:pt>
                <c:pt idx="6">
                  <c:v>0.44863915715539948</c:v>
                </c:pt>
                <c:pt idx="7">
                  <c:v>0.4057623049219688</c:v>
                </c:pt>
              </c:numCache>
            </c:numRef>
          </c:val>
          <c:smooth val="0"/>
          <c:extLst>
            <c:ext xmlns:c16="http://schemas.microsoft.com/office/drawing/2014/chart" uri="{C3380CC4-5D6E-409C-BE32-E72D297353CC}">
              <c16:uniqueId val="{00000001-52B5-4890-8237-1FA4704E5CFD}"/>
            </c:ext>
          </c:extLst>
        </c:ser>
        <c:dLbls>
          <c:showLegendKey val="0"/>
          <c:showVal val="0"/>
          <c:showCatName val="0"/>
          <c:showSerName val="0"/>
          <c:showPercent val="0"/>
          <c:showBubbleSize val="0"/>
        </c:dLbls>
        <c:smooth val="0"/>
        <c:axId val="1535202143"/>
        <c:axId val="1535215583"/>
      </c:lineChart>
      <c:catAx>
        <c:axId val="153520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35215583"/>
        <c:crosses val="autoZero"/>
        <c:auto val="1"/>
        <c:lblAlgn val="ctr"/>
        <c:lblOffset val="100"/>
        <c:noMultiLvlLbl val="0"/>
      </c:catAx>
      <c:valAx>
        <c:axId val="15352155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352021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Fördelning</a:t>
            </a:r>
            <a:r>
              <a:rPr lang="sv-SE" baseline="0"/>
              <a:t> diagnos HD</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Blad1!$A$15</c:f>
              <c:strCache>
                <c:ptCount val="1"/>
                <c:pt idx="0">
                  <c:v>HD grad A</c:v>
                </c:pt>
              </c:strCache>
            </c:strRef>
          </c:tx>
          <c:spPr>
            <a:ln w="28575" cap="rnd">
              <a:solidFill>
                <a:schemeClr val="accent1"/>
              </a:solidFill>
              <a:round/>
            </a:ln>
            <a:effectLst/>
          </c:spPr>
          <c:marker>
            <c:symbol val="none"/>
          </c:marker>
          <c:cat>
            <c:numRef>
              <c:f>Blad1!$B$4:$J$4</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Blad1!$B$15:$J$15</c:f>
              <c:numCache>
                <c:formatCode>0%</c:formatCode>
                <c:ptCount val="9"/>
                <c:pt idx="0">
                  <c:v>0.73024523160762944</c:v>
                </c:pt>
                <c:pt idx="1">
                  <c:v>0.77243589743589747</c:v>
                </c:pt>
                <c:pt idx="2">
                  <c:v>0.75505050505050508</c:v>
                </c:pt>
                <c:pt idx="3">
                  <c:v>0.69972451790633605</c:v>
                </c:pt>
                <c:pt idx="4">
                  <c:v>0.66806722689075626</c:v>
                </c:pt>
                <c:pt idx="5">
                  <c:v>0.73872472783825816</c:v>
                </c:pt>
                <c:pt idx="6">
                  <c:v>0.81153846153846154</c:v>
                </c:pt>
                <c:pt idx="7">
                  <c:v>0.82352941176470584</c:v>
                </c:pt>
                <c:pt idx="8">
                  <c:v>0.84</c:v>
                </c:pt>
              </c:numCache>
            </c:numRef>
          </c:val>
          <c:smooth val="0"/>
          <c:extLst>
            <c:ext xmlns:c16="http://schemas.microsoft.com/office/drawing/2014/chart" uri="{C3380CC4-5D6E-409C-BE32-E72D297353CC}">
              <c16:uniqueId val="{00000000-1752-44FB-8420-7D6C32918D2D}"/>
            </c:ext>
          </c:extLst>
        </c:ser>
        <c:ser>
          <c:idx val="1"/>
          <c:order val="1"/>
          <c:tx>
            <c:strRef>
              <c:f>Blad1!$A$16</c:f>
              <c:strCache>
                <c:ptCount val="1"/>
                <c:pt idx="0">
                  <c:v>HD grad B</c:v>
                </c:pt>
              </c:strCache>
            </c:strRef>
          </c:tx>
          <c:spPr>
            <a:ln w="28575" cap="rnd">
              <a:solidFill>
                <a:schemeClr val="accent2"/>
              </a:solidFill>
              <a:round/>
            </a:ln>
            <a:effectLst/>
          </c:spPr>
          <c:marker>
            <c:symbol val="none"/>
          </c:marker>
          <c:cat>
            <c:numRef>
              <c:f>Blad1!$B$4:$J$4</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Blad1!$B$16:$J$16</c:f>
              <c:numCache>
                <c:formatCode>0%</c:formatCode>
                <c:ptCount val="9"/>
                <c:pt idx="0">
                  <c:v>0.20708446866485014</c:v>
                </c:pt>
                <c:pt idx="1">
                  <c:v>0.15705128205128205</c:v>
                </c:pt>
                <c:pt idx="2">
                  <c:v>0.17045454545454544</c:v>
                </c:pt>
                <c:pt idx="3">
                  <c:v>0.23140495867768596</c:v>
                </c:pt>
                <c:pt idx="4">
                  <c:v>0.24474789915966386</c:v>
                </c:pt>
                <c:pt idx="5">
                  <c:v>0.18818040435458788</c:v>
                </c:pt>
                <c:pt idx="6">
                  <c:v>0.13461538461538461</c:v>
                </c:pt>
                <c:pt idx="7">
                  <c:v>0.13823529411764707</c:v>
                </c:pt>
                <c:pt idx="8">
                  <c:v>0.16</c:v>
                </c:pt>
              </c:numCache>
            </c:numRef>
          </c:val>
          <c:smooth val="0"/>
          <c:extLst>
            <c:ext xmlns:c16="http://schemas.microsoft.com/office/drawing/2014/chart" uri="{C3380CC4-5D6E-409C-BE32-E72D297353CC}">
              <c16:uniqueId val="{00000001-1752-44FB-8420-7D6C32918D2D}"/>
            </c:ext>
          </c:extLst>
        </c:ser>
        <c:ser>
          <c:idx val="2"/>
          <c:order val="2"/>
          <c:tx>
            <c:strRef>
              <c:f>Blad1!$A$17</c:f>
              <c:strCache>
                <c:ptCount val="1"/>
                <c:pt idx="0">
                  <c:v>HD grad C</c:v>
                </c:pt>
              </c:strCache>
            </c:strRef>
          </c:tx>
          <c:spPr>
            <a:ln w="28575" cap="rnd">
              <a:solidFill>
                <a:schemeClr val="accent3"/>
              </a:solidFill>
              <a:round/>
            </a:ln>
            <a:effectLst/>
          </c:spPr>
          <c:marker>
            <c:symbol val="none"/>
          </c:marker>
          <c:cat>
            <c:numRef>
              <c:f>Blad1!$B$4:$J$4</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Blad1!$B$17:$J$17</c:f>
              <c:numCache>
                <c:formatCode>0.0%</c:formatCode>
                <c:ptCount val="9"/>
                <c:pt idx="0">
                  <c:v>5.0408719346049048E-2</c:v>
                </c:pt>
                <c:pt idx="1">
                  <c:v>5.7692307692307696E-2</c:v>
                </c:pt>
                <c:pt idx="2">
                  <c:v>5.3030303030303032E-2</c:v>
                </c:pt>
                <c:pt idx="3">
                  <c:v>5.7851239669421489E-2</c:v>
                </c:pt>
                <c:pt idx="4">
                  <c:v>6.4075630252100835E-2</c:v>
                </c:pt>
                <c:pt idx="5">
                  <c:v>6.5318818040435461E-2</c:v>
                </c:pt>
                <c:pt idx="6">
                  <c:v>4.4230769230769233E-2</c:v>
                </c:pt>
                <c:pt idx="7">
                  <c:v>3.5294117647058823E-2</c:v>
                </c:pt>
                <c:pt idx="8">
                  <c:v>0</c:v>
                </c:pt>
              </c:numCache>
            </c:numRef>
          </c:val>
          <c:smooth val="0"/>
          <c:extLst>
            <c:ext xmlns:c16="http://schemas.microsoft.com/office/drawing/2014/chart" uri="{C3380CC4-5D6E-409C-BE32-E72D297353CC}">
              <c16:uniqueId val="{00000002-1752-44FB-8420-7D6C32918D2D}"/>
            </c:ext>
          </c:extLst>
        </c:ser>
        <c:ser>
          <c:idx val="3"/>
          <c:order val="3"/>
          <c:tx>
            <c:strRef>
              <c:f>Blad1!$A$18</c:f>
              <c:strCache>
                <c:ptCount val="1"/>
                <c:pt idx="0">
                  <c:v>HD grad D</c:v>
                </c:pt>
              </c:strCache>
            </c:strRef>
          </c:tx>
          <c:spPr>
            <a:ln w="28575" cap="rnd">
              <a:solidFill>
                <a:schemeClr val="accent4"/>
              </a:solidFill>
              <a:round/>
            </a:ln>
            <a:effectLst/>
          </c:spPr>
          <c:marker>
            <c:symbol val="none"/>
          </c:marker>
          <c:cat>
            <c:numRef>
              <c:f>Blad1!$B$4:$J$4</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Blad1!$B$18:$J$18</c:f>
              <c:numCache>
                <c:formatCode>0.0%</c:formatCode>
                <c:ptCount val="9"/>
                <c:pt idx="0">
                  <c:v>1.2605042016806723E-2</c:v>
                </c:pt>
                <c:pt idx="1">
                  <c:v>8.3194675540765387E-3</c:v>
                </c:pt>
                <c:pt idx="2">
                  <c:v>2.0645161290322581E-2</c:v>
                </c:pt>
                <c:pt idx="3">
                  <c:v>9.887005649717515E-3</c:v>
                </c:pt>
                <c:pt idx="4">
                  <c:v>1.8240343347639486E-2</c:v>
                </c:pt>
                <c:pt idx="5">
                  <c:v>8.0256821829855531E-3</c:v>
                </c:pt>
                <c:pt idx="6">
                  <c:v>9.7847358121330719E-3</c:v>
                </c:pt>
                <c:pt idx="7">
                  <c:v>2.9585798816568047E-3</c:v>
                </c:pt>
                <c:pt idx="8">
                  <c:v>0</c:v>
                </c:pt>
              </c:numCache>
            </c:numRef>
          </c:val>
          <c:smooth val="0"/>
          <c:extLst>
            <c:ext xmlns:c16="http://schemas.microsoft.com/office/drawing/2014/chart" uri="{C3380CC4-5D6E-409C-BE32-E72D297353CC}">
              <c16:uniqueId val="{00000003-1752-44FB-8420-7D6C32918D2D}"/>
            </c:ext>
          </c:extLst>
        </c:ser>
        <c:ser>
          <c:idx val="4"/>
          <c:order val="4"/>
          <c:tx>
            <c:strRef>
              <c:f>Blad1!$A$19</c:f>
              <c:strCache>
                <c:ptCount val="1"/>
                <c:pt idx="0">
                  <c:v>HD grad E</c:v>
                </c:pt>
              </c:strCache>
            </c:strRef>
          </c:tx>
          <c:spPr>
            <a:ln w="28575" cap="rnd">
              <a:solidFill>
                <a:schemeClr val="accent5"/>
              </a:solidFill>
              <a:round/>
            </a:ln>
            <a:effectLst/>
          </c:spPr>
          <c:marker>
            <c:symbol val="none"/>
          </c:marker>
          <c:cat>
            <c:numRef>
              <c:f>Blad1!$B$4:$J$4</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Blad1!$B$19:$J$19</c:f>
              <c:numCache>
                <c:formatCode>0.00</c:formatCode>
                <c:ptCount val="9"/>
                <c:pt idx="0">
                  <c:v>0</c:v>
                </c:pt>
                <c:pt idx="1">
                  <c:v>4.807692307692308E-3</c:v>
                </c:pt>
                <c:pt idx="2">
                  <c:v>1.2626262626262627E-3</c:v>
                </c:pt>
                <c:pt idx="3">
                  <c:v>1.3774104683195593E-3</c:v>
                </c:pt>
                <c:pt idx="4">
                  <c:v>5.2521008403361349E-3</c:v>
                </c:pt>
                <c:pt idx="5">
                  <c:v>0</c:v>
                </c:pt>
                <c:pt idx="6">
                  <c:v>0</c:v>
                </c:pt>
                <c:pt idx="7">
                  <c:v>0</c:v>
                </c:pt>
                <c:pt idx="8">
                  <c:v>0</c:v>
                </c:pt>
              </c:numCache>
            </c:numRef>
          </c:val>
          <c:smooth val="0"/>
          <c:extLst>
            <c:ext xmlns:c16="http://schemas.microsoft.com/office/drawing/2014/chart" uri="{C3380CC4-5D6E-409C-BE32-E72D297353CC}">
              <c16:uniqueId val="{00000004-1752-44FB-8420-7D6C32918D2D}"/>
            </c:ext>
          </c:extLst>
        </c:ser>
        <c:dLbls>
          <c:showLegendKey val="0"/>
          <c:showVal val="0"/>
          <c:showCatName val="0"/>
          <c:showSerName val="0"/>
          <c:showPercent val="0"/>
          <c:showBubbleSize val="0"/>
        </c:dLbls>
        <c:smooth val="0"/>
        <c:axId val="1425931487"/>
        <c:axId val="1425924287"/>
      </c:lineChart>
      <c:catAx>
        <c:axId val="1425931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25924287"/>
        <c:crosses val="autoZero"/>
        <c:auto val="1"/>
        <c:lblAlgn val="ctr"/>
        <c:lblOffset val="100"/>
        <c:noMultiLvlLbl val="0"/>
      </c:catAx>
      <c:valAx>
        <c:axId val="14259242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2593148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Fördelning</a:t>
            </a:r>
            <a:r>
              <a:rPr lang="sv-SE" baseline="0"/>
              <a:t> diagnos ED</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Blad1!$A$32</c:f>
              <c:strCache>
                <c:ptCount val="1"/>
                <c:pt idx="0">
                  <c:v>ED ua (0)</c:v>
                </c:pt>
              </c:strCache>
            </c:strRef>
          </c:tx>
          <c:spPr>
            <a:ln w="28575" cap="rnd">
              <a:solidFill>
                <a:schemeClr val="accent1"/>
              </a:solidFill>
              <a:round/>
            </a:ln>
            <a:effectLst/>
          </c:spPr>
          <c:marker>
            <c:symbol val="none"/>
          </c:marker>
          <c:cat>
            <c:numRef>
              <c:f>Blad1!$B$21:$I$21</c:f>
              <c:numCache>
                <c:formatCode>General</c:formatCode>
                <c:ptCount val="8"/>
                <c:pt idx="0">
                  <c:v>2017</c:v>
                </c:pt>
                <c:pt idx="1">
                  <c:v>2018</c:v>
                </c:pt>
                <c:pt idx="2">
                  <c:v>2019</c:v>
                </c:pt>
                <c:pt idx="3">
                  <c:v>2020</c:v>
                </c:pt>
                <c:pt idx="4">
                  <c:v>2021</c:v>
                </c:pt>
                <c:pt idx="5">
                  <c:v>2022</c:v>
                </c:pt>
                <c:pt idx="6">
                  <c:v>2023</c:v>
                </c:pt>
                <c:pt idx="7">
                  <c:v>2024</c:v>
                </c:pt>
              </c:numCache>
            </c:numRef>
          </c:cat>
          <c:val>
            <c:numRef>
              <c:f>Blad1!$B$32:$I$32</c:f>
              <c:numCache>
                <c:formatCode>0%</c:formatCode>
                <c:ptCount val="8"/>
                <c:pt idx="0">
                  <c:v>0.93977591036414565</c:v>
                </c:pt>
                <c:pt idx="1">
                  <c:v>0.93344425956738764</c:v>
                </c:pt>
                <c:pt idx="2">
                  <c:v>0.9419354838709677</c:v>
                </c:pt>
                <c:pt idx="3">
                  <c:v>0.92655367231638419</c:v>
                </c:pt>
                <c:pt idx="4">
                  <c:v>0.92918454935622319</c:v>
                </c:pt>
                <c:pt idx="5">
                  <c:v>0.9309791332263242</c:v>
                </c:pt>
                <c:pt idx="6">
                  <c:v>0.94716242661448136</c:v>
                </c:pt>
                <c:pt idx="7">
                  <c:v>0.92899408284023666</c:v>
                </c:pt>
              </c:numCache>
            </c:numRef>
          </c:val>
          <c:smooth val="0"/>
          <c:extLst>
            <c:ext xmlns:c16="http://schemas.microsoft.com/office/drawing/2014/chart" uri="{C3380CC4-5D6E-409C-BE32-E72D297353CC}">
              <c16:uniqueId val="{00000000-4A80-4A8D-8274-06313BB3266B}"/>
            </c:ext>
          </c:extLst>
        </c:ser>
        <c:ser>
          <c:idx val="1"/>
          <c:order val="1"/>
          <c:tx>
            <c:strRef>
              <c:f>Blad1!$A$33</c:f>
              <c:strCache>
                <c:ptCount val="1"/>
                <c:pt idx="0">
                  <c:v>ED grad 1</c:v>
                </c:pt>
              </c:strCache>
            </c:strRef>
          </c:tx>
          <c:spPr>
            <a:ln w="28575" cap="rnd">
              <a:solidFill>
                <a:schemeClr val="accent2"/>
              </a:solidFill>
              <a:round/>
            </a:ln>
            <a:effectLst/>
          </c:spPr>
          <c:marker>
            <c:symbol val="none"/>
          </c:marker>
          <c:cat>
            <c:numRef>
              <c:f>Blad1!$B$21:$I$21</c:f>
              <c:numCache>
                <c:formatCode>General</c:formatCode>
                <c:ptCount val="8"/>
                <c:pt idx="0">
                  <c:v>2017</c:v>
                </c:pt>
                <c:pt idx="1">
                  <c:v>2018</c:v>
                </c:pt>
                <c:pt idx="2">
                  <c:v>2019</c:v>
                </c:pt>
                <c:pt idx="3">
                  <c:v>2020</c:v>
                </c:pt>
                <c:pt idx="4">
                  <c:v>2021</c:v>
                </c:pt>
                <c:pt idx="5">
                  <c:v>2022</c:v>
                </c:pt>
                <c:pt idx="6">
                  <c:v>2023</c:v>
                </c:pt>
                <c:pt idx="7">
                  <c:v>2024</c:v>
                </c:pt>
              </c:numCache>
            </c:numRef>
          </c:cat>
          <c:val>
            <c:numRef>
              <c:f>Blad1!$B$33:$I$33</c:f>
              <c:numCache>
                <c:formatCode>0%</c:formatCode>
                <c:ptCount val="8"/>
                <c:pt idx="0">
                  <c:v>3.6414565826330535E-2</c:v>
                </c:pt>
                <c:pt idx="1">
                  <c:v>3.8269550748752081E-2</c:v>
                </c:pt>
                <c:pt idx="2">
                  <c:v>3.612903225806452E-2</c:v>
                </c:pt>
                <c:pt idx="3">
                  <c:v>3.2485875706214688E-2</c:v>
                </c:pt>
                <c:pt idx="4">
                  <c:v>4.5064377682403435E-2</c:v>
                </c:pt>
                <c:pt idx="5">
                  <c:v>3.3707865168539325E-2</c:v>
                </c:pt>
                <c:pt idx="6">
                  <c:v>3.131115459882583E-2</c:v>
                </c:pt>
                <c:pt idx="7">
                  <c:v>3.8461538461538464E-2</c:v>
                </c:pt>
              </c:numCache>
            </c:numRef>
          </c:val>
          <c:smooth val="0"/>
          <c:extLst>
            <c:ext xmlns:c16="http://schemas.microsoft.com/office/drawing/2014/chart" uri="{C3380CC4-5D6E-409C-BE32-E72D297353CC}">
              <c16:uniqueId val="{00000001-4A80-4A8D-8274-06313BB3266B}"/>
            </c:ext>
          </c:extLst>
        </c:ser>
        <c:ser>
          <c:idx val="2"/>
          <c:order val="2"/>
          <c:tx>
            <c:strRef>
              <c:f>Blad1!$A$34</c:f>
              <c:strCache>
                <c:ptCount val="1"/>
                <c:pt idx="0">
                  <c:v>ED grad 2</c:v>
                </c:pt>
              </c:strCache>
            </c:strRef>
          </c:tx>
          <c:spPr>
            <a:ln w="28575" cap="rnd">
              <a:solidFill>
                <a:schemeClr val="accent3"/>
              </a:solidFill>
              <a:round/>
            </a:ln>
            <a:effectLst/>
          </c:spPr>
          <c:marker>
            <c:symbol val="none"/>
          </c:marker>
          <c:cat>
            <c:numRef>
              <c:f>Blad1!$B$21:$I$21</c:f>
              <c:numCache>
                <c:formatCode>General</c:formatCode>
                <c:ptCount val="8"/>
                <c:pt idx="0">
                  <c:v>2017</c:v>
                </c:pt>
                <c:pt idx="1">
                  <c:v>2018</c:v>
                </c:pt>
                <c:pt idx="2">
                  <c:v>2019</c:v>
                </c:pt>
                <c:pt idx="3">
                  <c:v>2020</c:v>
                </c:pt>
                <c:pt idx="4">
                  <c:v>2021</c:v>
                </c:pt>
                <c:pt idx="5">
                  <c:v>2022</c:v>
                </c:pt>
                <c:pt idx="6">
                  <c:v>2023</c:v>
                </c:pt>
                <c:pt idx="7">
                  <c:v>2024</c:v>
                </c:pt>
              </c:numCache>
            </c:numRef>
          </c:cat>
          <c:val>
            <c:numRef>
              <c:f>Blad1!$B$34:$I$34</c:f>
              <c:numCache>
                <c:formatCode>0.0%</c:formatCode>
                <c:ptCount val="8"/>
                <c:pt idx="0">
                  <c:v>8.4033613445378148E-3</c:v>
                </c:pt>
                <c:pt idx="1">
                  <c:v>6.6555740432612314E-3</c:v>
                </c:pt>
                <c:pt idx="2">
                  <c:v>9.0322580645161299E-3</c:v>
                </c:pt>
                <c:pt idx="3">
                  <c:v>1.2711864406779662E-2</c:v>
                </c:pt>
                <c:pt idx="4">
                  <c:v>7.5107296137339056E-3</c:v>
                </c:pt>
                <c:pt idx="5">
                  <c:v>4.815409309791332E-3</c:v>
                </c:pt>
                <c:pt idx="6">
                  <c:v>5.8708414872798431E-3</c:v>
                </c:pt>
                <c:pt idx="7">
                  <c:v>2.9585798816568047E-3</c:v>
                </c:pt>
              </c:numCache>
            </c:numRef>
          </c:val>
          <c:smooth val="0"/>
          <c:extLst>
            <c:ext xmlns:c16="http://schemas.microsoft.com/office/drawing/2014/chart" uri="{C3380CC4-5D6E-409C-BE32-E72D297353CC}">
              <c16:uniqueId val="{00000002-4A80-4A8D-8274-06313BB3266B}"/>
            </c:ext>
          </c:extLst>
        </c:ser>
        <c:ser>
          <c:idx val="3"/>
          <c:order val="3"/>
          <c:tx>
            <c:strRef>
              <c:f>Blad1!$A$35</c:f>
              <c:strCache>
                <c:ptCount val="1"/>
                <c:pt idx="0">
                  <c:v>ED grad 3</c:v>
                </c:pt>
              </c:strCache>
            </c:strRef>
          </c:tx>
          <c:spPr>
            <a:ln w="28575" cap="rnd">
              <a:solidFill>
                <a:schemeClr val="accent4"/>
              </a:solidFill>
              <a:round/>
            </a:ln>
            <a:effectLst/>
          </c:spPr>
          <c:marker>
            <c:symbol val="none"/>
          </c:marker>
          <c:cat>
            <c:numRef>
              <c:f>Blad1!$B$21:$I$21</c:f>
              <c:numCache>
                <c:formatCode>General</c:formatCode>
                <c:ptCount val="8"/>
                <c:pt idx="0">
                  <c:v>2017</c:v>
                </c:pt>
                <c:pt idx="1">
                  <c:v>2018</c:v>
                </c:pt>
                <c:pt idx="2">
                  <c:v>2019</c:v>
                </c:pt>
                <c:pt idx="3">
                  <c:v>2020</c:v>
                </c:pt>
                <c:pt idx="4">
                  <c:v>2021</c:v>
                </c:pt>
                <c:pt idx="5">
                  <c:v>2022</c:v>
                </c:pt>
                <c:pt idx="6">
                  <c:v>2023</c:v>
                </c:pt>
                <c:pt idx="7">
                  <c:v>2024</c:v>
                </c:pt>
              </c:numCache>
            </c:numRef>
          </c:cat>
          <c:val>
            <c:numRef>
              <c:f>Blad1!$B$35:$I$35</c:f>
              <c:numCache>
                <c:formatCode>0.0%</c:formatCode>
                <c:ptCount val="8"/>
                <c:pt idx="0">
                  <c:v>1.5406162464985995E-2</c:v>
                </c:pt>
                <c:pt idx="1">
                  <c:v>2.1630615640599003E-2</c:v>
                </c:pt>
                <c:pt idx="2">
                  <c:v>1.2903225806451613E-2</c:v>
                </c:pt>
                <c:pt idx="3">
                  <c:v>2.8248587570621469E-2</c:v>
                </c:pt>
                <c:pt idx="4">
                  <c:v>1.8240343347639486E-2</c:v>
                </c:pt>
                <c:pt idx="5">
                  <c:v>3.0497592295345103E-2</c:v>
                </c:pt>
                <c:pt idx="6">
                  <c:v>1.5655577299412915E-2</c:v>
                </c:pt>
                <c:pt idx="7">
                  <c:v>2.9585798816568046E-2</c:v>
                </c:pt>
              </c:numCache>
            </c:numRef>
          </c:val>
          <c:smooth val="0"/>
          <c:extLst>
            <c:ext xmlns:c16="http://schemas.microsoft.com/office/drawing/2014/chart" uri="{C3380CC4-5D6E-409C-BE32-E72D297353CC}">
              <c16:uniqueId val="{00000003-4A80-4A8D-8274-06313BB3266B}"/>
            </c:ext>
          </c:extLst>
        </c:ser>
        <c:dLbls>
          <c:showLegendKey val="0"/>
          <c:showVal val="0"/>
          <c:showCatName val="0"/>
          <c:showSerName val="0"/>
          <c:showPercent val="0"/>
          <c:showBubbleSize val="0"/>
        </c:dLbls>
        <c:smooth val="0"/>
        <c:axId val="1535120063"/>
        <c:axId val="1535131103"/>
      </c:lineChart>
      <c:catAx>
        <c:axId val="1535120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35131103"/>
        <c:crosses val="autoZero"/>
        <c:auto val="1"/>
        <c:lblAlgn val="ctr"/>
        <c:lblOffset val="100"/>
        <c:noMultiLvlLbl val="0"/>
      </c:catAx>
      <c:valAx>
        <c:axId val="15351311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3512006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Blad1!$A$111</c:f>
              <c:strCache>
                <c:ptCount val="1"/>
                <c:pt idx="0">
                  <c:v>Procent ögonlysta per årskull</c:v>
                </c:pt>
              </c:strCache>
            </c:strRef>
          </c:tx>
          <c:spPr>
            <a:ln w="28575" cap="rnd">
              <a:solidFill>
                <a:schemeClr val="accent1"/>
              </a:solidFill>
              <a:round/>
            </a:ln>
            <a:effectLst/>
          </c:spPr>
          <c:marker>
            <c:symbol val="none"/>
          </c:marker>
          <c:cat>
            <c:numRef>
              <c:f>Blad1!$B$102:$H$102</c:f>
              <c:numCache>
                <c:formatCode>General</c:formatCode>
                <c:ptCount val="7"/>
                <c:pt idx="0">
                  <c:v>2017</c:v>
                </c:pt>
                <c:pt idx="1">
                  <c:v>2018</c:v>
                </c:pt>
                <c:pt idx="2">
                  <c:v>2019</c:v>
                </c:pt>
                <c:pt idx="3">
                  <c:v>2020</c:v>
                </c:pt>
                <c:pt idx="4">
                  <c:v>2021</c:v>
                </c:pt>
                <c:pt idx="5">
                  <c:v>2022</c:v>
                </c:pt>
                <c:pt idx="6">
                  <c:v>2023</c:v>
                </c:pt>
              </c:numCache>
            </c:numRef>
          </c:cat>
          <c:val>
            <c:numRef>
              <c:f>Blad1!$B$111:$H$111</c:f>
              <c:numCache>
                <c:formatCode>0%</c:formatCode>
                <c:ptCount val="7"/>
                <c:pt idx="0">
                  <c:v>6.0606060606060608E-2</c:v>
                </c:pt>
                <c:pt idx="1">
                  <c:v>7.926829268292683E-2</c:v>
                </c:pt>
                <c:pt idx="2">
                  <c:v>9.1766184789440597E-2</c:v>
                </c:pt>
                <c:pt idx="3">
                  <c:v>0.10310021629416005</c:v>
                </c:pt>
                <c:pt idx="4">
                  <c:v>8.1554460864805695E-2</c:v>
                </c:pt>
                <c:pt idx="5">
                  <c:v>6.0363636363636362E-2</c:v>
                </c:pt>
                <c:pt idx="6">
                  <c:v>2.8094820017559263E-2</c:v>
                </c:pt>
              </c:numCache>
            </c:numRef>
          </c:val>
          <c:smooth val="0"/>
          <c:extLst>
            <c:ext xmlns:c16="http://schemas.microsoft.com/office/drawing/2014/chart" uri="{C3380CC4-5D6E-409C-BE32-E72D297353CC}">
              <c16:uniqueId val="{00000000-8F63-4E0B-A18C-472D42F5363A}"/>
            </c:ext>
          </c:extLst>
        </c:ser>
        <c:dLbls>
          <c:showLegendKey val="0"/>
          <c:showVal val="0"/>
          <c:showCatName val="0"/>
          <c:showSerName val="0"/>
          <c:showPercent val="0"/>
          <c:showBubbleSize val="0"/>
        </c:dLbls>
        <c:smooth val="0"/>
        <c:axId val="1852276319"/>
        <c:axId val="1852280159"/>
      </c:lineChart>
      <c:catAx>
        <c:axId val="1852276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52280159"/>
        <c:crosses val="autoZero"/>
        <c:auto val="1"/>
        <c:lblAlgn val="ctr"/>
        <c:lblOffset val="100"/>
        <c:noMultiLvlLbl val="0"/>
      </c:catAx>
      <c:valAx>
        <c:axId val="18522801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522763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Diagnos</a:t>
            </a:r>
            <a:r>
              <a:rPr lang="sv-SE" baseline="0"/>
              <a:t> eller UA ögon</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Blad1!$A$108</c:f>
              <c:strCache>
                <c:ptCount val="1"/>
                <c:pt idx="0">
                  <c:v>UA</c:v>
                </c:pt>
              </c:strCache>
            </c:strRef>
          </c:tx>
          <c:spPr>
            <a:ln w="28575" cap="rnd">
              <a:solidFill>
                <a:schemeClr val="accent1"/>
              </a:solidFill>
              <a:round/>
            </a:ln>
            <a:effectLst/>
          </c:spPr>
          <c:marker>
            <c:symbol val="none"/>
          </c:marker>
          <c:cat>
            <c:numRef>
              <c:f>Blad1!$B$102:$H$102</c:f>
              <c:numCache>
                <c:formatCode>General</c:formatCode>
                <c:ptCount val="7"/>
                <c:pt idx="0">
                  <c:v>2017</c:v>
                </c:pt>
                <c:pt idx="1">
                  <c:v>2018</c:v>
                </c:pt>
                <c:pt idx="2">
                  <c:v>2019</c:v>
                </c:pt>
                <c:pt idx="3">
                  <c:v>2020</c:v>
                </c:pt>
                <c:pt idx="4">
                  <c:v>2021</c:v>
                </c:pt>
                <c:pt idx="5">
                  <c:v>2022</c:v>
                </c:pt>
                <c:pt idx="6">
                  <c:v>2023</c:v>
                </c:pt>
              </c:numCache>
            </c:numRef>
          </c:cat>
          <c:val>
            <c:numRef>
              <c:f>Blad1!$B$108:$H$108</c:f>
              <c:numCache>
                <c:formatCode>0%</c:formatCode>
                <c:ptCount val="7"/>
                <c:pt idx="0">
                  <c:v>0.90196078431372551</c:v>
                </c:pt>
                <c:pt idx="1">
                  <c:v>0.88034188034188032</c:v>
                </c:pt>
                <c:pt idx="2">
                  <c:v>0.9452054794520548</c:v>
                </c:pt>
                <c:pt idx="3">
                  <c:v>0.95104895104895104</c:v>
                </c:pt>
                <c:pt idx="4">
                  <c:v>0.95302013422818788</c:v>
                </c:pt>
                <c:pt idx="5">
                  <c:v>0.98795180722891562</c:v>
                </c:pt>
                <c:pt idx="6">
                  <c:v>1</c:v>
                </c:pt>
              </c:numCache>
            </c:numRef>
          </c:val>
          <c:smooth val="0"/>
          <c:extLst>
            <c:ext xmlns:c16="http://schemas.microsoft.com/office/drawing/2014/chart" uri="{C3380CC4-5D6E-409C-BE32-E72D297353CC}">
              <c16:uniqueId val="{00000000-F2E4-435D-8276-C8B8DF83AEEE}"/>
            </c:ext>
          </c:extLst>
        </c:ser>
        <c:ser>
          <c:idx val="1"/>
          <c:order val="1"/>
          <c:tx>
            <c:strRef>
              <c:f>Blad1!$A$109</c:f>
              <c:strCache>
                <c:ptCount val="1"/>
                <c:pt idx="0">
                  <c:v>Diagnos</c:v>
                </c:pt>
              </c:strCache>
            </c:strRef>
          </c:tx>
          <c:spPr>
            <a:ln w="28575" cap="rnd">
              <a:solidFill>
                <a:schemeClr val="accent2"/>
              </a:solidFill>
              <a:round/>
            </a:ln>
            <a:effectLst/>
          </c:spPr>
          <c:marker>
            <c:symbol val="none"/>
          </c:marker>
          <c:cat>
            <c:numRef>
              <c:f>Blad1!$B$102:$H$102</c:f>
              <c:numCache>
                <c:formatCode>General</c:formatCode>
                <c:ptCount val="7"/>
                <c:pt idx="0">
                  <c:v>2017</c:v>
                </c:pt>
                <c:pt idx="1">
                  <c:v>2018</c:v>
                </c:pt>
                <c:pt idx="2">
                  <c:v>2019</c:v>
                </c:pt>
                <c:pt idx="3">
                  <c:v>2020</c:v>
                </c:pt>
                <c:pt idx="4">
                  <c:v>2021</c:v>
                </c:pt>
                <c:pt idx="5">
                  <c:v>2022</c:v>
                </c:pt>
                <c:pt idx="6">
                  <c:v>2023</c:v>
                </c:pt>
              </c:numCache>
            </c:numRef>
          </c:cat>
          <c:val>
            <c:numRef>
              <c:f>Blad1!$B$109:$H$109</c:f>
              <c:numCache>
                <c:formatCode>0%</c:formatCode>
                <c:ptCount val="7"/>
                <c:pt idx="0">
                  <c:v>0.14705882352941177</c:v>
                </c:pt>
                <c:pt idx="1">
                  <c:v>0.18803418803418803</c:v>
                </c:pt>
                <c:pt idx="2">
                  <c:v>0.12328767123287671</c:v>
                </c:pt>
                <c:pt idx="3">
                  <c:v>7.6923076923076927E-2</c:v>
                </c:pt>
                <c:pt idx="4">
                  <c:v>6.0402684563758392E-2</c:v>
                </c:pt>
                <c:pt idx="5">
                  <c:v>2.4096385542168676E-2</c:v>
                </c:pt>
                <c:pt idx="6">
                  <c:v>0</c:v>
                </c:pt>
              </c:numCache>
            </c:numRef>
          </c:val>
          <c:smooth val="0"/>
          <c:extLst>
            <c:ext xmlns:c16="http://schemas.microsoft.com/office/drawing/2014/chart" uri="{C3380CC4-5D6E-409C-BE32-E72D297353CC}">
              <c16:uniqueId val="{00000001-F2E4-435D-8276-C8B8DF83AEEE}"/>
            </c:ext>
          </c:extLst>
        </c:ser>
        <c:dLbls>
          <c:showLegendKey val="0"/>
          <c:showVal val="0"/>
          <c:showCatName val="0"/>
          <c:showSerName val="0"/>
          <c:showPercent val="0"/>
          <c:showBubbleSize val="0"/>
        </c:dLbls>
        <c:smooth val="0"/>
        <c:axId val="1852381919"/>
        <c:axId val="1852382399"/>
      </c:lineChart>
      <c:catAx>
        <c:axId val="1852381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52382399"/>
        <c:crosses val="autoZero"/>
        <c:auto val="1"/>
        <c:lblAlgn val="ctr"/>
        <c:lblOffset val="100"/>
        <c:noMultiLvlLbl val="0"/>
      </c:catAx>
      <c:valAx>
        <c:axId val="18523823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5238191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Registreringar</a:t>
            </a:r>
            <a:r>
              <a:rPr lang="sv-SE" baseline="0"/>
              <a:t> Norge</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spPr>
            <a:solidFill>
              <a:schemeClr val="accent1"/>
            </a:solidFill>
            <a:ln>
              <a:noFill/>
            </a:ln>
            <a:effectLst/>
          </c:spPr>
          <c:invertIfNegative val="0"/>
          <c:trendline>
            <c:spPr>
              <a:ln w="19050" cap="rnd">
                <a:solidFill>
                  <a:srgbClr val="FFC000"/>
                </a:solidFill>
                <a:prstDash val="sysDot"/>
              </a:ln>
              <a:effectLst/>
            </c:spPr>
            <c:trendlineType val="linear"/>
            <c:dispRSqr val="0"/>
            <c:dispEq val="0"/>
          </c:trendline>
          <c:cat>
            <c:numRef>
              <c:f>Blad1!$C$76:$K$76</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Blad1!$C$77:$K$77</c:f>
              <c:numCache>
                <c:formatCode>General</c:formatCode>
                <c:ptCount val="9"/>
                <c:pt idx="0">
                  <c:v>292</c:v>
                </c:pt>
                <c:pt idx="1">
                  <c:v>327</c:v>
                </c:pt>
                <c:pt idx="2">
                  <c:v>448</c:v>
                </c:pt>
                <c:pt idx="3">
                  <c:v>298</c:v>
                </c:pt>
                <c:pt idx="4">
                  <c:v>443</c:v>
                </c:pt>
                <c:pt idx="5">
                  <c:v>473</c:v>
                </c:pt>
                <c:pt idx="6">
                  <c:v>485</c:v>
                </c:pt>
                <c:pt idx="7">
                  <c:v>346</c:v>
                </c:pt>
                <c:pt idx="8">
                  <c:v>351</c:v>
                </c:pt>
              </c:numCache>
            </c:numRef>
          </c:val>
          <c:extLst>
            <c:ext xmlns:c16="http://schemas.microsoft.com/office/drawing/2014/chart" uri="{C3380CC4-5D6E-409C-BE32-E72D297353CC}">
              <c16:uniqueId val="{00000000-0576-4287-A759-0AE7F301943D}"/>
            </c:ext>
          </c:extLst>
        </c:ser>
        <c:dLbls>
          <c:showLegendKey val="0"/>
          <c:showVal val="0"/>
          <c:showCatName val="0"/>
          <c:showSerName val="0"/>
          <c:showPercent val="0"/>
          <c:showBubbleSize val="0"/>
        </c:dLbls>
        <c:gapWidth val="219"/>
        <c:overlap val="-27"/>
        <c:axId val="1361465647"/>
        <c:axId val="1361454127"/>
      </c:barChart>
      <c:catAx>
        <c:axId val="136146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61454127"/>
        <c:crosses val="autoZero"/>
        <c:auto val="1"/>
        <c:lblAlgn val="ctr"/>
        <c:lblOffset val="100"/>
        <c:noMultiLvlLbl val="0"/>
      </c:catAx>
      <c:valAx>
        <c:axId val="1361454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614656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Registreringar</a:t>
            </a:r>
            <a:r>
              <a:rPr lang="sv-SE" baseline="0"/>
              <a:t> i Norden Jämthund</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stacked"/>
        <c:varyColors val="0"/>
        <c:ser>
          <c:idx val="0"/>
          <c:order val="0"/>
          <c:tx>
            <c:v>Sverige</c:v>
          </c:tx>
          <c:spPr>
            <a:solidFill>
              <a:schemeClr val="accent1"/>
            </a:solidFill>
            <a:ln>
              <a:noFill/>
            </a:ln>
            <a:effectLst/>
          </c:spPr>
          <c:invertIfNegative val="0"/>
          <c:cat>
            <c:numRef>
              <c:f>Blad1!$C$27:$K$27</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Blad1!$B$6:$J$6</c:f>
              <c:numCache>
                <c:formatCode>0</c:formatCode>
                <c:ptCount val="9"/>
                <c:pt idx="0">
                  <c:v>1793</c:v>
                </c:pt>
                <c:pt idx="1">
                  <c:v>1576</c:v>
                </c:pt>
                <c:pt idx="2">
                  <c:v>1684</c:v>
                </c:pt>
                <c:pt idx="3">
                  <c:v>1466</c:v>
                </c:pt>
                <c:pt idx="4">
                  <c:v>1952</c:v>
                </c:pt>
                <c:pt idx="5">
                  <c:v>1519</c:v>
                </c:pt>
                <c:pt idx="6">
                  <c:v>1243</c:v>
                </c:pt>
                <c:pt idx="7">
                  <c:v>974</c:v>
                </c:pt>
                <c:pt idx="8">
                  <c:v>1117</c:v>
                </c:pt>
              </c:numCache>
            </c:numRef>
          </c:val>
          <c:extLst>
            <c:ext xmlns:c16="http://schemas.microsoft.com/office/drawing/2014/chart" uri="{C3380CC4-5D6E-409C-BE32-E72D297353CC}">
              <c16:uniqueId val="{00000000-F7F9-4FDB-91FF-3E4D69DC4FFD}"/>
            </c:ext>
          </c:extLst>
        </c:ser>
        <c:ser>
          <c:idx val="1"/>
          <c:order val="1"/>
          <c:tx>
            <c:v>Finland</c:v>
          </c:tx>
          <c:spPr>
            <a:solidFill>
              <a:schemeClr val="accent2"/>
            </a:solidFill>
            <a:ln>
              <a:noFill/>
            </a:ln>
            <a:effectLst/>
          </c:spPr>
          <c:invertIfNegative val="0"/>
          <c:cat>
            <c:numRef>
              <c:f>Blad1!$C$27:$K$27</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Blad1!$C$55:$K$55</c:f>
              <c:numCache>
                <c:formatCode>General</c:formatCode>
                <c:ptCount val="9"/>
                <c:pt idx="0">
                  <c:v>1649</c:v>
                </c:pt>
                <c:pt idx="1">
                  <c:v>1394</c:v>
                </c:pt>
                <c:pt idx="2">
                  <c:v>1424</c:v>
                </c:pt>
                <c:pt idx="3">
                  <c:v>1411</c:v>
                </c:pt>
                <c:pt idx="4">
                  <c:v>1471</c:v>
                </c:pt>
                <c:pt idx="5">
                  <c:v>1199</c:v>
                </c:pt>
                <c:pt idx="6">
                  <c:v>1013</c:v>
                </c:pt>
                <c:pt idx="7">
                  <c:v>892</c:v>
                </c:pt>
                <c:pt idx="8">
                  <c:v>944</c:v>
                </c:pt>
              </c:numCache>
            </c:numRef>
          </c:val>
          <c:extLst>
            <c:ext xmlns:c16="http://schemas.microsoft.com/office/drawing/2014/chart" uri="{C3380CC4-5D6E-409C-BE32-E72D297353CC}">
              <c16:uniqueId val="{00000001-F7F9-4FDB-91FF-3E4D69DC4FFD}"/>
            </c:ext>
          </c:extLst>
        </c:ser>
        <c:ser>
          <c:idx val="2"/>
          <c:order val="2"/>
          <c:tx>
            <c:v>Norge</c:v>
          </c:tx>
          <c:spPr>
            <a:solidFill>
              <a:schemeClr val="accent3"/>
            </a:solidFill>
            <a:ln>
              <a:noFill/>
            </a:ln>
            <a:effectLst/>
          </c:spPr>
          <c:invertIfNegative val="0"/>
          <c:cat>
            <c:numRef>
              <c:f>Blad1!$C$27:$K$27</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Blad1!$C$77:$K$77</c:f>
              <c:numCache>
                <c:formatCode>General</c:formatCode>
                <c:ptCount val="9"/>
                <c:pt idx="0">
                  <c:v>292</c:v>
                </c:pt>
                <c:pt idx="1">
                  <c:v>327</c:v>
                </c:pt>
                <c:pt idx="2">
                  <c:v>448</c:v>
                </c:pt>
                <c:pt idx="3">
                  <c:v>298</c:v>
                </c:pt>
                <c:pt idx="4">
                  <c:v>443</c:v>
                </c:pt>
                <c:pt idx="5">
                  <c:v>473</c:v>
                </c:pt>
                <c:pt idx="6">
                  <c:v>485</c:v>
                </c:pt>
                <c:pt idx="7">
                  <c:v>346</c:v>
                </c:pt>
                <c:pt idx="8">
                  <c:v>351</c:v>
                </c:pt>
              </c:numCache>
            </c:numRef>
          </c:val>
          <c:extLst>
            <c:ext xmlns:c16="http://schemas.microsoft.com/office/drawing/2014/chart" uri="{C3380CC4-5D6E-409C-BE32-E72D297353CC}">
              <c16:uniqueId val="{00000002-F7F9-4FDB-91FF-3E4D69DC4FFD}"/>
            </c:ext>
          </c:extLst>
        </c:ser>
        <c:dLbls>
          <c:showLegendKey val="0"/>
          <c:showVal val="0"/>
          <c:showCatName val="0"/>
          <c:showSerName val="0"/>
          <c:showPercent val="0"/>
          <c:showBubbleSize val="0"/>
        </c:dLbls>
        <c:gapWidth val="150"/>
        <c:overlap val="100"/>
        <c:axId val="1588008623"/>
        <c:axId val="1588010543"/>
      </c:barChart>
      <c:catAx>
        <c:axId val="1588008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88010543"/>
        <c:crosses val="autoZero"/>
        <c:auto val="1"/>
        <c:lblAlgn val="ctr"/>
        <c:lblOffset val="100"/>
        <c:noMultiLvlLbl val="0"/>
      </c:catAx>
      <c:valAx>
        <c:axId val="15880105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8800862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Import</a:t>
            </a:r>
            <a:r>
              <a:rPr lang="sv-SE" baseline="0"/>
              <a:t> Jämthund</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spPr>
            <a:solidFill>
              <a:schemeClr val="accent1"/>
            </a:solidFill>
            <a:ln>
              <a:noFill/>
            </a:ln>
            <a:effectLst/>
          </c:spPr>
          <c:invertIfNegative val="0"/>
          <c:cat>
            <c:numRef>
              <c:f>Blad1!$C$27:$K$27</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Blad1!$C$30:$K$30</c:f>
              <c:numCache>
                <c:formatCode>General</c:formatCode>
                <c:ptCount val="9"/>
                <c:pt idx="0">
                  <c:v>76</c:v>
                </c:pt>
                <c:pt idx="1">
                  <c:v>79</c:v>
                </c:pt>
                <c:pt idx="2">
                  <c:v>103</c:v>
                </c:pt>
                <c:pt idx="3">
                  <c:v>95</c:v>
                </c:pt>
                <c:pt idx="4">
                  <c:v>103</c:v>
                </c:pt>
                <c:pt idx="5">
                  <c:v>114</c:v>
                </c:pt>
                <c:pt idx="6">
                  <c:v>127</c:v>
                </c:pt>
                <c:pt idx="7">
                  <c:v>91</c:v>
                </c:pt>
                <c:pt idx="8">
                  <c:v>100</c:v>
                </c:pt>
              </c:numCache>
            </c:numRef>
          </c:val>
          <c:extLst>
            <c:ext xmlns:c16="http://schemas.microsoft.com/office/drawing/2014/chart" uri="{C3380CC4-5D6E-409C-BE32-E72D297353CC}">
              <c16:uniqueId val="{00000000-8210-44F6-9F54-08EC7143F2C6}"/>
            </c:ext>
          </c:extLst>
        </c:ser>
        <c:dLbls>
          <c:showLegendKey val="0"/>
          <c:showVal val="0"/>
          <c:showCatName val="0"/>
          <c:showSerName val="0"/>
          <c:showPercent val="0"/>
          <c:showBubbleSize val="0"/>
        </c:dLbls>
        <c:gapWidth val="219"/>
        <c:overlap val="-27"/>
        <c:axId val="1839914607"/>
        <c:axId val="1839915567"/>
      </c:barChart>
      <c:catAx>
        <c:axId val="1839914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39915567"/>
        <c:crosses val="autoZero"/>
        <c:auto val="1"/>
        <c:lblAlgn val="ctr"/>
        <c:lblOffset val="100"/>
        <c:noMultiLvlLbl val="0"/>
      </c:catAx>
      <c:valAx>
        <c:axId val="183991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399146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Importandel</a:t>
            </a:r>
            <a:r>
              <a:rPr lang="sv-SE" baseline="0"/>
              <a:t> i Sverige</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stacked"/>
        <c:varyColors val="0"/>
        <c:ser>
          <c:idx val="0"/>
          <c:order val="0"/>
          <c:tx>
            <c:v>Registreringar exkl import</c:v>
          </c:tx>
          <c:spPr>
            <a:solidFill>
              <a:schemeClr val="accent1"/>
            </a:solidFill>
            <a:ln>
              <a:noFill/>
            </a:ln>
            <a:effectLst/>
          </c:spPr>
          <c:invertIfNegative val="0"/>
          <c:cat>
            <c:strRef>
              <c:f>Blad1!$B$3:$J$3</c:f>
              <c:strCache>
                <c:ptCount val="9"/>
                <c:pt idx="0">
                  <c:v>  2017 </c:v>
                </c:pt>
                <c:pt idx="1">
                  <c:v>  2018 </c:v>
                </c:pt>
                <c:pt idx="2">
                  <c:v>  2019 </c:v>
                </c:pt>
                <c:pt idx="3">
                  <c:v>  2020 </c:v>
                </c:pt>
                <c:pt idx="4">
                  <c:v>  2021 </c:v>
                </c:pt>
                <c:pt idx="5">
                  <c:v>  2022 </c:v>
                </c:pt>
                <c:pt idx="6">
                  <c:v>  2023 </c:v>
                </c:pt>
                <c:pt idx="7">
                  <c:v>  2024 </c:v>
                </c:pt>
                <c:pt idx="8">
                  <c:v>  2025 </c:v>
                </c:pt>
              </c:strCache>
            </c:strRef>
          </c:cat>
          <c:val>
            <c:numRef>
              <c:f>Blad1!$B$7:$J$7</c:f>
              <c:numCache>
                <c:formatCode>0</c:formatCode>
                <c:ptCount val="9"/>
                <c:pt idx="0">
                  <c:v>1717</c:v>
                </c:pt>
                <c:pt idx="1">
                  <c:v>1497</c:v>
                </c:pt>
                <c:pt idx="2">
                  <c:v>1581</c:v>
                </c:pt>
                <c:pt idx="3">
                  <c:v>1371</c:v>
                </c:pt>
                <c:pt idx="4">
                  <c:v>1849</c:v>
                </c:pt>
                <c:pt idx="5">
                  <c:v>1405</c:v>
                </c:pt>
                <c:pt idx="6">
                  <c:v>1116</c:v>
                </c:pt>
                <c:pt idx="7">
                  <c:v>883</c:v>
                </c:pt>
                <c:pt idx="8">
                  <c:v>1017</c:v>
                </c:pt>
              </c:numCache>
            </c:numRef>
          </c:val>
          <c:extLst>
            <c:ext xmlns:c16="http://schemas.microsoft.com/office/drawing/2014/chart" uri="{C3380CC4-5D6E-409C-BE32-E72D297353CC}">
              <c16:uniqueId val="{00000000-8323-4703-A2CD-8800DA2FB130}"/>
            </c:ext>
          </c:extLst>
        </c:ser>
        <c:ser>
          <c:idx val="1"/>
          <c:order val="1"/>
          <c:tx>
            <c:v>Import registreringar</c:v>
          </c:tx>
          <c:spPr>
            <a:solidFill>
              <a:schemeClr val="accent2"/>
            </a:solidFill>
            <a:ln>
              <a:noFill/>
            </a:ln>
            <a:effectLst/>
          </c:spPr>
          <c:invertIfNegative val="0"/>
          <c:cat>
            <c:strRef>
              <c:f>Blad1!$B$3:$J$3</c:f>
              <c:strCache>
                <c:ptCount val="9"/>
                <c:pt idx="0">
                  <c:v>  2017 </c:v>
                </c:pt>
                <c:pt idx="1">
                  <c:v>  2018 </c:v>
                </c:pt>
                <c:pt idx="2">
                  <c:v>  2019 </c:v>
                </c:pt>
                <c:pt idx="3">
                  <c:v>  2020 </c:v>
                </c:pt>
                <c:pt idx="4">
                  <c:v>  2021 </c:v>
                </c:pt>
                <c:pt idx="5">
                  <c:v>  2022 </c:v>
                </c:pt>
                <c:pt idx="6">
                  <c:v>  2023 </c:v>
                </c:pt>
                <c:pt idx="7">
                  <c:v>  2024 </c:v>
                </c:pt>
                <c:pt idx="8">
                  <c:v>  2025 </c:v>
                </c:pt>
              </c:strCache>
            </c:strRef>
          </c:cat>
          <c:val>
            <c:numRef>
              <c:f>Blad1!$C$30:$K$30</c:f>
              <c:numCache>
                <c:formatCode>General</c:formatCode>
                <c:ptCount val="9"/>
                <c:pt idx="0">
                  <c:v>76</c:v>
                </c:pt>
                <c:pt idx="1">
                  <c:v>79</c:v>
                </c:pt>
                <c:pt idx="2">
                  <c:v>103</c:v>
                </c:pt>
                <c:pt idx="3">
                  <c:v>95</c:v>
                </c:pt>
                <c:pt idx="4">
                  <c:v>103</c:v>
                </c:pt>
                <c:pt idx="5">
                  <c:v>114</c:v>
                </c:pt>
                <c:pt idx="6">
                  <c:v>127</c:v>
                </c:pt>
                <c:pt idx="7">
                  <c:v>91</c:v>
                </c:pt>
                <c:pt idx="8">
                  <c:v>100</c:v>
                </c:pt>
              </c:numCache>
            </c:numRef>
          </c:val>
          <c:extLst>
            <c:ext xmlns:c16="http://schemas.microsoft.com/office/drawing/2014/chart" uri="{C3380CC4-5D6E-409C-BE32-E72D297353CC}">
              <c16:uniqueId val="{00000001-8323-4703-A2CD-8800DA2FB130}"/>
            </c:ext>
          </c:extLst>
        </c:ser>
        <c:dLbls>
          <c:showLegendKey val="0"/>
          <c:showVal val="0"/>
          <c:showCatName val="0"/>
          <c:showSerName val="0"/>
          <c:showPercent val="0"/>
          <c:showBubbleSize val="0"/>
        </c:dLbls>
        <c:gapWidth val="150"/>
        <c:overlap val="100"/>
        <c:axId val="1184540655"/>
        <c:axId val="1285964223"/>
      </c:barChart>
      <c:catAx>
        <c:axId val="118454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85964223"/>
        <c:crosses val="autoZero"/>
        <c:auto val="1"/>
        <c:lblAlgn val="ctr"/>
        <c:lblOffset val="100"/>
        <c:noMultiLvlLbl val="0"/>
      </c:catAx>
      <c:valAx>
        <c:axId val="1285964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845406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pieChart>
        <c:varyColors val="1"/>
        <c:ser>
          <c:idx val="0"/>
          <c:order val="0"/>
          <c:tx>
            <c:strRef>
              <c:f>Blad1!$B$117</c:f>
              <c:strCache>
                <c:ptCount val="1"/>
                <c:pt idx="0">
                  <c:v>Registreringar under SÄK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3DD-4B06-ABEA-FD1C1EB5F82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3DD-4B06-ABEA-FD1C1EB5F82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3DD-4B06-ABEA-FD1C1EB5F82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3DD-4B06-ABEA-FD1C1EB5F82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3DD-4B06-ABEA-FD1C1EB5F82D}"/>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13DD-4B06-ABEA-FD1C1EB5F82D}"/>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13DD-4B06-ABEA-FD1C1EB5F82D}"/>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13DD-4B06-ABEA-FD1C1EB5F82D}"/>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13DD-4B06-ABEA-FD1C1EB5F82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v-S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Blad1!$B$118:$B$126</c:f>
              <c:strCache>
                <c:ptCount val="9"/>
                <c:pt idx="0">
                  <c:v>Jämthund</c:v>
                </c:pt>
                <c:pt idx="1">
                  <c:v>Gråhund</c:v>
                </c:pt>
                <c:pt idx="2">
                  <c:v>Karelsk Björnhund</c:v>
                </c:pt>
                <c:pt idx="3">
                  <c:v>Östsibirsk Laja</c:v>
                </c:pt>
                <c:pt idx="4">
                  <c:v>Västsibirsk lajka</c:v>
                </c:pt>
                <c:pt idx="5">
                  <c:v>Hälleforshund</c:v>
                </c:pt>
                <c:pt idx="6">
                  <c:v>Svensk vit älghund</c:v>
                </c:pt>
                <c:pt idx="7">
                  <c:v>Norsk älghund svart</c:v>
                </c:pt>
                <c:pt idx="8">
                  <c:v>Rysk Europeisk Lajka</c:v>
                </c:pt>
              </c:strCache>
            </c:strRef>
          </c:cat>
          <c:val>
            <c:numRef>
              <c:f>Blad1!$C$118:$C$126</c:f>
              <c:numCache>
                <c:formatCode>General</c:formatCode>
                <c:ptCount val="9"/>
                <c:pt idx="0" formatCode="0">
                  <c:v>1117</c:v>
                </c:pt>
                <c:pt idx="1">
                  <c:v>334</c:v>
                </c:pt>
                <c:pt idx="2">
                  <c:v>68</c:v>
                </c:pt>
                <c:pt idx="3">
                  <c:v>265</c:v>
                </c:pt>
                <c:pt idx="4">
                  <c:v>22</c:v>
                </c:pt>
                <c:pt idx="5">
                  <c:v>51</c:v>
                </c:pt>
                <c:pt idx="6">
                  <c:v>6</c:v>
                </c:pt>
                <c:pt idx="7">
                  <c:v>34</c:v>
                </c:pt>
                <c:pt idx="8">
                  <c:v>1</c:v>
                </c:pt>
              </c:numCache>
            </c:numRef>
          </c:val>
          <c:extLst>
            <c:ext xmlns:c16="http://schemas.microsoft.com/office/drawing/2014/chart" uri="{C3380CC4-5D6E-409C-BE32-E72D297353CC}">
              <c16:uniqueId val="{00000012-13DD-4B06-ABEA-FD1C1EB5F82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6">
        <a:lumMod val="20000"/>
        <a:lumOff val="80000"/>
      </a:schemeClr>
    </a:solidFill>
    <a:ln w="9525" cap="flat" cmpd="sng" algn="ctr">
      <a:solidFill>
        <a:schemeClr val="dk1">
          <a:lumMod val="25000"/>
          <a:lumOff val="75000"/>
        </a:schemeClr>
      </a:solidFill>
      <a:round/>
    </a:ln>
    <a:effectLst/>
  </c:spPr>
  <c:txPr>
    <a:bodyPr/>
    <a:lstStyle/>
    <a:p>
      <a:pPr>
        <a:defRPr/>
      </a:pPr>
      <a:endParaRPr lang="sv-S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1"/>
          <c:order val="0"/>
          <c:tx>
            <c:v>Kullstorlek</c:v>
          </c:tx>
          <c:spPr>
            <a:solidFill>
              <a:schemeClr val="accent2"/>
            </a:solidFill>
            <a:ln>
              <a:noFill/>
            </a:ln>
            <a:effectLst/>
          </c:spPr>
          <c:invertIfNegative val="0"/>
          <c:trendline>
            <c:spPr>
              <a:ln w="19050" cap="rnd">
                <a:solidFill>
                  <a:schemeClr val="bg1">
                    <a:lumMod val="95000"/>
                    <a:lumOff val="5000"/>
                  </a:schemeClr>
                </a:solidFill>
                <a:prstDash val="sysDot"/>
              </a:ln>
              <a:effectLst/>
            </c:spPr>
            <c:trendlineType val="linear"/>
            <c:dispRSqr val="0"/>
            <c:dispEq val="0"/>
          </c:trendline>
          <c:cat>
            <c:strRef>
              <c:f>Blad1!$AD$136:$AL$136</c:f>
              <c:strCache>
                <c:ptCount val="9"/>
                <c:pt idx="0">
                  <c:v>  2017 </c:v>
                </c:pt>
                <c:pt idx="1">
                  <c:v>  2018 </c:v>
                </c:pt>
                <c:pt idx="2">
                  <c:v>  2019 </c:v>
                </c:pt>
                <c:pt idx="3">
                  <c:v>  2020 </c:v>
                </c:pt>
                <c:pt idx="4">
                  <c:v>  2021 </c:v>
                </c:pt>
                <c:pt idx="5">
                  <c:v>  2022 </c:v>
                </c:pt>
                <c:pt idx="6">
                  <c:v>  2023 </c:v>
                </c:pt>
                <c:pt idx="7">
                  <c:v>  2024 </c:v>
                </c:pt>
                <c:pt idx="8">
                  <c:v>  2025 </c:v>
                </c:pt>
              </c:strCache>
            </c:strRef>
          </c:cat>
          <c:val>
            <c:numRef>
              <c:f>Blad1!$AD$137:$AL$137</c:f>
              <c:numCache>
                <c:formatCode>0.00</c:formatCode>
                <c:ptCount val="9"/>
                <c:pt idx="0">
                  <c:v>6.9</c:v>
                </c:pt>
                <c:pt idx="1">
                  <c:v>6.7</c:v>
                </c:pt>
                <c:pt idx="2">
                  <c:v>6.9</c:v>
                </c:pt>
                <c:pt idx="3">
                  <c:v>6.7</c:v>
                </c:pt>
                <c:pt idx="4">
                  <c:v>6.7</c:v>
                </c:pt>
                <c:pt idx="5">
                  <c:v>6.7</c:v>
                </c:pt>
                <c:pt idx="6">
                  <c:v>6.4</c:v>
                </c:pt>
                <c:pt idx="7">
                  <c:v>7</c:v>
                </c:pt>
                <c:pt idx="8">
                  <c:v>6.6</c:v>
                </c:pt>
              </c:numCache>
            </c:numRef>
          </c:val>
          <c:extLst>
            <c:ext xmlns:c16="http://schemas.microsoft.com/office/drawing/2014/chart" uri="{C3380CC4-5D6E-409C-BE32-E72D297353CC}">
              <c16:uniqueId val="{00000001-BFBF-489B-9578-747AB5BD34EF}"/>
            </c:ext>
          </c:extLst>
        </c:ser>
        <c:dLbls>
          <c:showLegendKey val="0"/>
          <c:showVal val="0"/>
          <c:showCatName val="0"/>
          <c:showSerName val="0"/>
          <c:showPercent val="0"/>
          <c:showBubbleSize val="0"/>
        </c:dLbls>
        <c:gapWidth val="219"/>
        <c:overlap val="-27"/>
        <c:axId val="1290881087"/>
        <c:axId val="1290879647"/>
      </c:barChart>
      <c:catAx>
        <c:axId val="1290881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90879647"/>
        <c:crosses val="autoZero"/>
        <c:auto val="1"/>
        <c:lblAlgn val="ctr"/>
        <c:lblOffset val="100"/>
        <c:noMultiLvlLbl val="0"/>
      </c:catAx>
      <c:valAx>
        <c:axId val="12908796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9088108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sv-SE" sz="1800" baseline="0"/>
              <a:t>Procent pristagare ettåringar </a:t>
            </a:r>
            <a:endParaRPr lang="en-US"/>
          </a:p>
        </c:rich>
      </c:tx>
      <c:layout>
        <c:manualLayout>
          <c:xMode val="edge"/>
          <c:yMode val="edge"/>
          <c:x val="0.31589326768397125"/>
          <c:y val="2.2988505747126436E-2"/>
        </c:manualLayout>
      </c:layout>
      <c:overlay val="0"/>
    </c:title>
    <c:autoTitleDeleted val="0"/>
    <c:plotArea>
      <c:layout>
        <c:manualLayout>
          <c:layoutTarget val="inner"/>
          <c:xMode val="edge"/>
          <c:yMode val="edge"/>
          <c:x val="0.12009014024762056"/>
          <c:y val="0.16117424977050279"/>
          <c:w val="0.80884893813052128"/>
          <c:h val="0.76640652677036059"/>
        </c:manualLayout>
      </c:layout>
      <c:barChart>
        <c:barDir val="col"/>
        <c:grouping val="clustered"/>
        <c:varyColors val="0"/>
        <c:ser>
          <c:idx val="0"/>
          <c:order val="0"/>
          <c:tx>
            <c:strRef>
              <c:f>'Pristagarprocent 1Åringar'!$D$3</c:f>
              <c:strCache>
                <c:ptCount val="1"/>
                <c:pt idx="0">
                  <c:v>%</c:v>
                </c:pt>
              </c:strCache>
            </c:strRef>
          </c:tx>
          <c:invertIfNegative val="0"/>
          <c:trendline>
            <c:trendlineType val="linear"/>
            <c:dispRSqr val="0"/>
            <c:dispEq val="0"/>
          </c:trendline>
          <c:cat>
            <c:numRef>
              <c:f>'Pristagarprocent 1Åringar'!$C$4:$C$26</c:f>
              <c:numCache>
                <c:formatCode>General</c:formatCod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'Pristagarprocent 1Åringar'!$D$4:$D$26</c:f>
              <c:numCache>
                <c:formatCode>0%</c:formatCode>
                <c:ptCount val="23"/>
                <c:pt idx="0">
                  <c:v>4.5428407130534788E-2</c:v>
                </c:pt>
                <c:pt idx="1">
                  <c:v>5.7619816908992996E-2</c:v>
                </c:pt>
                <c:pt idx="2">
                  <c:v>6.5598397596394589E-2</c:v>
                </c:pt>
                <c:pt idx="3">
                  <c:v>4.3360433604336043E-2</c:v>
                </c:pt>
                <c:pt idx="4">
                  <c:v>6.5274151436031339E-2</c:v>
                </c:pt>
                <c:pt idx="5">
                  <c:v>6.9243156199677941E-2</c:v>
                </c:pt>
                <c:pt idx="6">
                  <c:v>6.8702290076335881E-2</c:v>
                </c:pt>
                <c:pt idx="7">
                  <c:v>5.2318668252080855E-2</c:v>
                </c:pt>
                <c:pt idx="8">
                  <c:v>9.3220338983050849E-2</c:v>
                </c:pt>
                <c:pt idx="9">
                  <c:v>8.9417091114883981E-2</c:v>
                </c:pt>
                <c:pt idx="10">
                  <c:v>0.12540894220283533</c:v>
                </c:pt>
                <c:pt idx="11">
                  <c:v>0.1236816874400767</c:v>
                </c:pt>
                <c:pt idx="12">
                  <c:v>0.11872360394181136</c:v>
                </c:pt>
                <c:pt idx="13">
                  <c:v>0.12125902992776058</c:v>
                </c:pt>
                <c:pt idx="14">
                  <c:v>9.2067168500289523E-2</c:v>
                </c:pt>
                <c:pt idx="15">
                  <c:v>9.9833610648918464E-2</c:v>
                </c:pt>
                <c:pt idx="16">
                  <c:v>0.12128869235628553</c:v>
                </c:pt>
                <c:pt idx="17">
                  <c:v>0.1359167148640833</c:v>
                </c:pt>
                <c:pt idx="18">
                  <c:v>0.13558201058201058</c:v>
                </c:pt>
                <c:pt idx="19">
                  <c:v>0.11467889908256881</c:v>
                </c:pt>
                <c:pt idx="20">
                  <c:v>9.4056172436316129E-2</c:v>
                </c:pt>
                <c:pt idx="21">
                  <c:v>0.13636363636363635</c:v>
                </c:pt>
                <c:pt idx="22">
                  <c:v>0.14670981661272922</c:v>
                </c:pt>
              </c:numCache>
            </c:numRef>
          </c:val>
          <c:extLst>
            <c:ext xmlns:c16="http://schemas.microsoft.com/office/drawing/2014/chart" uri="{C3380CC4-5D6E-409C-BE32-E72D297353CC}">
              <c16:uniqueId val="{00000001-576E-43AA-A2E4-411C513EE9DD}"/>
            </c:ext>
          </c:extLst>
        </c:ser>
        <c:dLbls>
          <c:showLegendKey val="0"/>
          <c:showVal val="0"/>
          <c:showCatName val="0"/>
          <c:showSerName val="0"/>
          <c:showPercent val="0"/>
          <c:showBubbleSize val="0"/>
        </c:dLbls>
        <c:gapWidth val="150"/>
        <c:axId val="172232064"/>
        <c:axId val="172254336"/>
      </c:barChart>
      <c:catAx>
        <c:axId val="172232064"/>
        <c:scaling>
          <c:orientation val="minMax"/>
        </c:scaling>
        <c:delete val="0"/>
        <c:axPos val="b"/>
        <c:numFmt formatCode="General" sourceLinked="1"/>
        <c:majorTickMark val="out"/>
        <c:minorTickMark val="none"/>
        <c:tickLblPos val="nextTo"/>
        <c:crossAx val="172254336"/>
        <c:crosses val="autoZero"/>
        <c:auto val="0"/>
        <c:lblAlgn val="ctr"/>
        <c:lblOffset val="100"/>
        <c:noMultiLvlLbl val="0"/>
      </c:catAx>
      <c:valAx>
        <c:axId val="172254336"/>
        <c:scaling>
          <c:orientation val="minMax"/>
        </c:scaling>
        <c:delete val="0"/>
        <c:axPos val="l"/>
        <c:majorGridlines/>
        <c:numFmt formatCode="0%" sourceLinked="1"/>
        <c:majorTickMark val="out"/>
        <c:minorTickMark val="none"/>
        <c:tickLblPos val="nextTo"/>
        <c:crossAx val="172232064"/>
        <c:crosses val="autoZero"/>
        <c:crossBetween val="between"/>
      </c:valAx>
    </c:plotArea>
    <c:legend>
      <c:legendPos val="r"/>
      <c:layout>
        <c:manualLayout>
          <c:xMode val="edge"/>
          <c:yMode val="edge"/>
          <c:x val="0.93805449097623861"/>
          <c:y val="0.51724189648707697"/>
          <c:w val="4.71976401179941E-2"/>
          <c:h val="5.9113300492610876E-2"/>
        </c:manualLayout>
      </c:layout>
      <c:overlay val="0"/>
    </c:legend>
    <c:plotVisOnly val="1"/>
    <c:dispBlanksAs val="gap"/>
    <c:showDLblsOverMax val="0"/>
  </c:chart>
  <c:spPr>
    <a:solidFill>
      <a:schemeClr val="accent3">
        <a:lumMod val="40000"/>
        <a:lumOff val="60000"/>
      </a:schemeClr>
    </a:solidFill>
  </c:sp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0.9292</cdr:x>
      <cdr:y>0.94828</cdr:y>
    </cdr:from>
    <cdr:to>
      <cdr:x>0.9823</cdr:x>
      <cdr:y>0.98276</cdr:y>
    </cdr:to>
    <cdr:sp macro="" textlink="">
      <cdr:nvSpPr>
        <cdr:cNvPr id="2" name="textruta 1"/>
        <cdr:cNvSpPr txBox="1"/>
      </cdr:nvSpPr>
      <cdr:spPr>
        <a:xfrm xmlns:a="http://schemas.openxmlformats.org/drawingml/2006/main">
          <a:off x="6000750" y="3667125"/>
          <a:ext cx="342900" cy="133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a:p>
      </cdr:txBody>
    </cdr:sp>
  </cdr:relSizeAnchor>
  <cdr:relSizeAnchor xmlns:cdr="http://schemas.openxmlformats.org/drawingml/2006/chartDrawing">
    <cdr:from>
      <cdr:x>0</cdr:x>
      <cdr:y>0.92611</cdr:y>
    </cdr:from>
    <cdr:to>
      <cdr:x>0.11652</cdr:x>
      <cdr:y>0.98768</cdr:y>
    </cdr:to>
    <cdr:sp macro="" textlink="">
      <cdr:nvSpPr>
        <cdr:cNvPr id="3" name="textruta 2"/>
        <cdr:cNvSpPr txBox="1"/>
      </cdr:nvSpPr>
      <cdr:spPr>
        <a:xfrm xmlns:a="http://schemas.openxmlformats.org/drawingml/2006/main">
          <a:off x="0" y="3581400"/>
          <a:ext cx="752474"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a:t>Födelseår</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0.92135</cdr:y>
    </cdr:from>
    <cdr:to>
      <cdr:x>0.18787</cdr:x>
      <cdr:y>0.99157</cdr:y>
    </cdr:to>
    <cdr:sp macro="" textlink="">
      <cdr:nvSpPr>
        <cdr:cNvPr id="2" name="textruta 1"/>
        <cdr:cNvSpPr txBox="1"/>
      </cdr:nvSpPr>
      <cdr:spPr>
        <a:xfrm xmlns:a="http://schemas.openxmlformats.org/drawingml/2006/main">
          <a:off x="0" y="3124200"/>
          <a:ext cx="914400" cy="2381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v-SE" sz="800"/>
            <a:t>Födelseår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7504A6-6FC1-4C40-97EC-8289883DF3D6}" type="datetimeFigureOut">
              <a:rPr lang="sv-SE" smtClean="0"/>
              <a:t>2026-04-18</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0EB57E-39C8-4FDC-AFE7-D3F1797A5E90}" type="slidenum">
              <a:rPr lang="sv-SE" smtClean="0"/>
              <a:t>‹#›</a:t>
            </a:fld>
            <a:endParaRPr lang="sv-SE"/>
          </a:p>
        </p:txBody>
      </p:sp>
    </p:spTree>
    <p:extLst>
      <p:ext uri="{BB962C8B-B14F-4D97-AF65-F5344CB8AC3E}">
        <p14:creationId xmlns:p14="http://schemas.microsoft.com/office/powerpoint/2010/main" val="734383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0EB57E-39C8-4FDC-AFE7-D3F1797A5E90}" type="slidenum">
              <a:rPr lang="sv-SE" smtClean="0"/>
              <a:t>1</a:t>
            </a:fld>
            <a:endParaRPr lang="sv-SE"/>
          </a:p>
        </p:txBody>
      </p:sp>
    </p:spTree>
    <p:extLst>
      <p:ext uri="{BB962C8B-B14F-4D97-AF65-F5344CB8AC3E}">
        <p14:creationId xmlns:p14="http://schemas.microsoft.com/office/powerpoint/2010/main" val="415688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30EB57E-39C8-4FDC-AFE7-D3F1797A5E90}" type="slidenum">
              <a:rPr lang="sv-SE" smtClean="0"/>
              <a:t>4</a:t>
            </a:fld>
            <a:endParaRPr lang="sv-SE"/>
          </a:p>
        </p:txBody>
      </p:sp>
    </p:spTree>
    <p:extLst>
      <p:ext uri="{BB962C8B-B14F-4D97-AF65-F5344CB8AC3E}">
        <p14:creationId xmlns:p14="http://schemas.microsoft.com/office/powerpoint/2010/main" val="217430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0EB57E-39C8-4FDC-AFE7-D3F1797A5E90}" type="slidenum">
              <a:rPr lang="sv-SE" smtClean="0"/>
              <a:t>6</a:t>
            </a:fld>
            <a:endParaRPr lang="sv-SE"/>
          </a:p>
        </p:txBody>
      </p:sp>
    </p:spTree>
    <p:extLst>
      <p:ext uri="{BB962C8B-B14F-4D97-AF65-F5344CB8AC3E}">
        <p14:creationId xmlns:p14="http://schemas.microsoft.com/office/powerpoint/2010/main" val="409760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0EB57E-39C8-4FDC-AFE7-D3F1797A5E90}" type="slidenum">
              <a:rPr lang="sv-SE" smtClean="0"/>
              <a:t>7</a:t>
            </a:fld>
            <a:endParaRPr lang="sv-SE"/>
          </a:p>
        </p:txBody>
      </p:sp>
    </p:spTree>
    <p:extLst>
      <p:ext uri="{BB962C8B-B14F-4D97-AF65-F5344CB8AC3E}">
        <p14:creationId xmlns:p14="http://schemas.microsoft.com/office/powerpoint/2010/main" val="53747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30EB57E-39C8-4FDC-AFE7-D3F1797A5E90}" type="slidenum">
              <a:rPr lang="sv-SE" smtClean="0"/>
              <a:t>8</a:t>
            </a:fld>
            <a:endParaRPr lang="sv-SE"/>
          </a:p>
        </p:txBody>
      </p:sp>
    </p:spTree>
    <p:extLst>
      <p:ext uri="{BB962C8B-B14F-4D97-AF65-F5344CB8AC3E}">
        <p14:creationId xmlns:p14="http://schemas.microsoft.com/office/powerpoint/2010/main" val="189960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0EB57E-39C8-4FDC-AFE7-D3F1797A5E90}" type="slidenum">
              <a:rPr lang="sv-SE" smtClean="0"/>
              <a:t>11</a:t>
            </a:fld>
            <a:endParaRPr lang="sv-SE"/>
          </a:p>
        </p:txBody>
      </p:sp>
    </p:spTree>
    <p:extLst>
      <p:ext uri="{BB962C8B-B14F-4D97-AF65-F5344CB8AC3E}">
        <p14:creationId xmlns:p14="http://schemas.microsoft.com/office/powerpoint/2010/main" val="2875712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0EB57E-39C8-4FDC-AFE7-D3F1797A5E90}" type="slidenum">
              <a:rPr lang="sv-SE" smtClean="0"/>
              <a:t>12</a:t>
            </a:fld>
            <a:endParaRPr lang="sv-SE"/>
          </a:p>
        </p:txBody>
      </p:sp>
    </p:spTree>
    <p:extLst>
      <p:ext uri="{BB962C8B-B14F-4D97-AF65-F5344CB8AC3E}">
        <p14:creationId xmlns:p14="http://schemas.microsoft.com/office/powerpoint/2010/main" val="1692077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BF1671C0-468A-444E-BF83-C55C66AB0BE6}" type="datetimeFigureOut">
              <a:rPr lang="sv-SE" smtClean="0"/>
              <a:t>2026-04-18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376442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F1671C0-468A-444E-BF83-C55C66AB0BE6}" type="datetimeFigureOut">
              <a:rPr lang="sv-SE" smtClean="0"/>
              <a:t>2026-04-18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1148814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F1671C0-468A-444E-BF83-C55C66AB0BE6}" type="datetimeFigureOut">
              <a:rPr lang="sv-SE" smtClean="0"/>
              <a:t>2026-04-18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95418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F1671C0-468A-444E-BF83-C55C66AB0BE6}" type="datetimeFigureOut">
              <a:rPr lang="sv-SE" smtClean="0"/>
              <a:t>2026-04-18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314497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BF1671C0-468A-444E-BF83-C55C66AB0BE6}" type="datetimeFigureOut">
              <a:rPr lang="sv-SE" smtClean="0"/>
              <a:t>2026-04-18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169296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BF1671C0-468A-444E-BF83-C55C66AB0BE6}" type="datetimeFigureOut">
              <a:rPr lang="sv-SE" smtClean="0"/>
              <a:t>2026-04-18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179787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BF1671C0-468A-444E-BF83-C55C66AB0BE6}" type="datetimeFigureOut">
              <a:rPr lang="sv-SE" smtClean="0"/>
              <a:t>2026-04-18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408807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BF1671C0-468A-444E-BF83-C55C66AB0BE6}" type="datetimeFigureOut">
              <a:rPr lang="sv-SE" smtClean="0"/>
              <a:t>2026-04-18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350150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F1671C0-468A-444E-BF83-C55C66AB0BE6}" type="datetimeFigureOut">
              <a:rPr lang="sv-SE" smtClean="0"/>
              <a:t>2026-04-18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244742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F1671C0-468A-444E-BF83-C55C66AB0BE6}" type="datetimeFigureOut">
              <a:rPr lang="sv-SE" smtClean="0"/>
              <a:t>2026-04-18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3511040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F1671C0-468A-444E-BF83-C55C66AB0BE6}" type="datetimeFigureOut">
              <a:rPr lang="sv-SE" smtClean="0"/>
              <a:t>2026-04-18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749ECA4-3A35-458E-AF85-9A7A9EA7A631}" type="slidenum">
              <a:rPr lang="sv-SE" smtClean="0"/>
              <a:t>‹#›</a:t>
            </a:fld>
            <a:endParaRPr lang="sv-SE"/>
          </a:p>
        </p:txBody>
      </p:sp>
    </p:spTree>
    <p:extLst>
      <p:ext uri="{BB962C8B-B14F-4D97-AF65-F5344CB8AC3E}">
        <p14:creationId xmlns:p14="http://schemas.microsoft.com/office/powerpoint/2010/main" val="31766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671C0-468A-444E-BF83-C55C66AB0BE6}" type="datetimeFigureOut">
              <a:rPr lang="sv-SE" smtClean="0"/>
              <a:t>2026-04-18</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9ECA4-3A35-458E-AF85-9A7A9EA7A631}" type="slidenum">
              <a:rPr lang="sv-SE" smtClean="0"/>
              <a:t>‹#›</a:t>
            </a:fld>
            <a:endParaRPr lang="sv-SE"/>
          </a:p>
        </p:txBody>
      </p:sp>
    </p:spTree>
    <p:extLst>
      <p:ext uri="{BB962C8B-B14F-4D97-AF65-F5344CB8AC3E}">
        <p14:creationId xmlns:p14="http://schemas.microsoft.com/office/powerpoint/2010/main" val="7304143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chart" Target="../charts/chart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2588194" y="0"/>
            <a:ext cx="5178827" cy="1008112"/>
          </a:xfrm>
        </p:spPr>
        <p:txBody>
          <a:bodyPr>
            <a:normAutofit/>
          </a:bodyPr>
          <a:lstStyle/>
          <a:p>
            <a:r>
              <a:rPr lang="sv-SE" sz="4000" dirty="0"/>
              <a:t>Jämthundklubben.</a:t>
            </a:r>
          </a:p>
        </p:txBody>
      </p:sp>
      <p:sp>
        <p:nvSpPr>
          <p:cNvPr id="5" name="textruta 4"/>
          <p:cNvSpPr txBox="1"/>
          <p:nvPr/>
        </p:nvSpPr>
        <p:spPr>
          <a:xfrm>
            <a:off x="3131840" y="1700808"/>
            <a:ext cx="5557306" cy="3847207"/>
          </a:xfrm>
          <a:prstGeom prst="rect">
            <a:avLst/>
          </a:prstGeom>
          <a:noFill/>
        </p:spPr>
        <p:txBody>
          <a:bodyPr wrap="square" rtlCol="0">
            <a:spAutoFit/>
          </a:bodyPr>
          <a:lstStyle/>
          <a:p>
            <a:r>
              <a:rPr lang="sv-SE" sz="1600" dirty="0"/>
              <a:t>I årets utvärdering så följer vi upp förra årets statistik på ögonlysningen och inavelstrend. Vi har även mycket statistik från jaktprovsverksamheten för att analysera trender. </a:t>
            </a:r>
          </a:p>
          <a:p>
            <a:endParaRPr lang="sv-SE" sz="1600" dirty="0"/>
          </a:p>
          <a:p>
            <a:r>
              <a:rPr lang="sv-SE" sz="1200" dirty="0"/>
              <a:t>Detta är Jämthundklubben:</a:t>
            </a:r>
          </a:p>
          <a:p>
            <a:r>
              <a:rPr lang="sv-SE" sz="1200" dirty="0"/>
              <a:t>Jämthundklubben har ca 1700 medlemmar.  </a:t>
            </a:r>
          </a:p>
          <a:p>
            <a:r>
              <a:rPr lang="sv-SE" sz="1200" dirty="0"/>
              <a:t>Vi driver hemsida med en besöksfrekvens på 3000-5000 besök per månad. Här lägger vi ut avellistor, valpannonser mm.</a:t>
            </a:r>
          </a:p>
          <a:p>
            <a:r>
              <a:rPr lang="sv-SE" sz="1200" dirty="0"/>
              <a:t>Alla valpannonser granskas så de uppfyller SKKs, </a:t>
            </a:r>
            <a:r>
              <a:rPr lang="sv-SE" sz="1200" dirty="0" err="1"/>
              <a:t>SÄKs</a:t>
            </a:r>
            <a:r>
              <a:rPr lang="sv-SE" sz="1200" dirty="0"/>
              <a:t> och Jämthundklubbens kriterier. De som godkänns certifieras och publiceras. Vi granskar 250-300 annonser varje år.</a:t>
            </a:r>
          </a:p>
          <a:p>
            <a:r>
              <a:rPr lang="sv-SE" sz="1200" dirty="0"/>
              <a:t>Vi har välbesökt </a:t>
            </a:r>
            <a:r>
              <a:rPr lang="sv-SE" sz="1200" dirty="0" err="1"/>
              <a:t>facebooksida</a:t>
            </a:r>
            <a:r>
              <a:rPr lang="sv-SE" sz="1200" dirty="0"/>
              <a:t> där vi publicerar våra avelslistor och våra valpannonser.</a:t>
            </a:r>
          </a:p>
          <a:p>
            <a:r>
              <a:rPr lang="sv-SE" sz="1200" dirty="0"/>
              <a:t>Vi ger ut en egen tidning- Jämthunden. Den går ut till våra medlemmar två gånger per år. Här publiceras artiklar om uppfödare, kända älghundsprofiler, utfodring, avel och avelslistor.</a:t>
            </a:r>
          </a:p>
          <a:p>
            <a:r>
              <a:rPr lang="sv-SE" sz="1200" dirty="0"/>
              <a:t>Vi gör en RAS utvärdering årligen där vi avelsutvärderar Jämthundsrasen och försöker se olika trender inom rasen. </a:t>
            </a:r>
          </a:p>
          <a:p>
            <a:r>
              <a:rPr lang="sv-SE" sz="1200" dirty="0"/>
              <a:t>Vi anordnar ungdoms och klubbmästerskap på jaktprov för att flera jägare skall engagera sig kring jaktproven. Vi hoppas därigenom att vi kanske får fler hundar som startar på jaktprov vilket utökar möjligheten till en säkrare avelsutvärdering.</a:t>
            </a:r>
          </a:p>
        </p:txBody>
      </p:sp>
      <p:sp>
        <p:nvSpPr>
          <p:cNvPr id="4" name="textruta 3"/>
          <p:cNvSpPr txBox="1"/>
          <p:nvPr/>
        </p:nvSpPr>
        <p:spPr>
          <a:xfrm>
            <a:off x="3249474" y="764704"/>
            <a:ext cx="3960440" cy="1200329"/>
          </a:xfrm>
          <a:prstGeom prst="rect">
            <a:avLst/>
          </a:prstGeom>
          <a:noFill/>
        </p:spPr>
        <p:txBody>
          <a:bodyPr wrap="square" rtlCol="0">
            <a:spAutoFit/>
          </a:bodyPr>
          <a:lstStyle/>
          <a:p>
            <a:r>
              <a:rPr lang="sv-SE" sz="2400" b="1" dirty="0"/>
              <a:t>RAS utvärdering för verksamhetsåret 2025</a:t>
            </a:r>
          </a:p>
          <a:p>
            <a:endParaRPr lang="sv-SE" sz="2400" b="1"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080" y="123098"/>
            <a:ext cx="1908031" cy="1350015"/>
          </a:xfrm>
          <a:prstGeom prst="rect">
            <a:avLst/>
          </a:prstGeom>
        </p:spPr>
      </p:pic>
      <p:pic>
        <p:nvPicPr>
          <p:cNvPr id="8" name="Bildobjekt 7" descr="En bild som visar gräs, utomhus, däggdjur, hund&#10;&#10;Automatiskt genererad beskrivning">
            <a:extLst>
              <a:ext uri="{FF2B5EF4-FFF2-40B4-BE49-F238E27FC236}">
                <a16:creationId xmlns:a16="http://schemas.microsoft.com/office/drawing/2014/main" id="{F8967EDE-2B95-41F3-9B8D-9A3636EB07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04" r="23265"/>
          <a:stretch/>
        </p:blipFill>
        <p:spPr>
          <a:xfrm>
            <a:off x="19889" y="0"/>
            <a:ext cx="2679903" cy="6858000"/>
          </a:xfrm>
          <a:prstGeom prst="rect">
            <a:avLst/>
          </a:prstGeom>
        </p:spPr>
      </p:pic>
    </p:spTree>
    <p:extLst>
      <p:ext uri="{BB962C8B-B14F-4D97-AF65-F5344CB8AC3E}">
        <p14:creationId xmlns:p14="http://schemas.microsoft.com/office/powerpoint/2010/main" val="211034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fade">
                                      <p:cBhvr>
                                        <p:cTn id="44"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39552" y="188640"/>
            <a:ext cx="7325005" cy="1117813"/>
          </a:xfrm>
        </p:spPr>
        <p:txBody>
          <a:bodyPr>
            <a:normAutofit/>
          </a:bodyPr>
          <a:lstStyle/>
          <a:p>
            <a:r>
              <a:rPr lang="sv-SE" sz="3600" dirty="0"/>
              <a:t>Andelen jämthundar är fortsatt stor.</a:t>
            </a:r>
          </a:p>
        </p:txBody>
      </p:sp>
      <p:sp>
        <p:nvSpPr>
          <p:cNvPr id="4" name="textruta 3"/>
          <p:cNvSpPr txBox="1"/>
          <p:nvPr/>
        </p:nvSpPr>
        <p:spPr>
          <a:xfrm>
            <a:off x="755576" y="1166602"/>
            <a:ext cx="7920879" cy="1015663"/>
          </a:xfrm>
          <a:prstGeom prst="rect">
            <a:avLst/>
          </a:prstGeom>
          <a:noFill/>
        </p:spPr>
        <p:txBody>
          <a:bodyPr wrap="square" rtlCol="0">
            <a:spAutoFit/>
          </a:bodyPr>
          <a:lstStyle/>
          <a:p>
            <a:r>
              <a:rPr lang="sv-SE" dirty="0"/>
              <a:t>59% av alla älghundar som registreras i Sverige är Jämthundar.</a:t>
            </a:r>
          </a:p>
          <a:p>
            <a:r>
              <a:rPr lang="sv-SE" dirty="0"/>
              <a:t>En något ökande andel jämfört med året innan. (54%)</a:t>
            </a:r>
          </a:p>
          <a:p>
            <a:endParaRPr lang="en-US" sz="1200" b="1" dirty="0"/>
          </a:p>
          <a:p>
            <a:endParaRPr lang="sv-SE" sz="1200" dirty="0"/>
          </a:p>
        </p:txBody>
      </p:sp>
      <p:sp>
        <p:nvSpPr>
          <p:cNvPr id="3" name="textruta 2">
            <a:extLst>
              <a:ext uri="{FF2B5EF4-FFF2-40B4-BE49-F238E27FC236}">
                <a16:creationId xmlns:a16="http://schemas.microsoft.com/office/drawing/2014/main" id="{097B7BC1-EA4C-CB1E-ADC4-8A3B1375C0A1}"/>
              </a:ext>
            </a:extLst>
          </p:cNvPr>
          <p:cNvSpPr txBox="1"/>
          <p:nvPr/>
        </p:nvSpPr>
        <p:spPr>
          <a:xfrm>
            <a:off x="941831" y="6021288"/>
            <a:ext cx="2880320" cy="276999"/>
          </a:xfrm>
          <a:prstGeom prst="rect">
            <a:avLst/>
          </a:prstGeom>
          <a:noFill/>
        </p:spPr>
        <p:txBody>
          <a:bodyPr wrap="square" rtlCol="0">
            <a:spAutoFit/>
          </a:bodyPr>
          <a:lstStyle/>
          <a:p>
            <a:r>
              <a:rPr lang="sv-SE" sz="1200" dirty="0"/>
              <a:t>Källa SKK</a:t>
            </a:r>
          </a:p>
        </p:txBody>
      </p:sp>
      <p:graphicFrame>
        <p:nvGraphicFramePr>
          <p:cNvPr id="9" name="Diagram 8">
            <a:extLst>
              <a:ext uri="{FF2B5EF4-FFF2-40B4-BE49-F238E27FC236}">
                <a16:creationId xmlns:a16="http://schemas.microsoft.com/office/drawing/2014/main" id="{59909ABE-6F07-DC12-365C-215A6277F225}"/>
              </a:ext>
            </a:extLst>
          </p:cNvPr>
          <p:cNvGraphicFramePr>
            <a:graphicFrameLocks/>
          </p:cNvGraphicFramePr>
          <p:nvPr>
            <p:extLst>
              <p:ext uri="{D42A27DB-BD31-4B8C-83A1-F6EECF244321}">
                <p14:modId xmlns:p14="http://schemas.microsoft.com/office/powerpoint/2010/main" val="2482062814"/>
              </p:ext>
            </p:extLst>
          </p:nvPr>
        </p:nvGraphicFramePr>
        <p:xfrm>
          <a:off x="755577" y="2019300"/>
          <a:ext cx="7511260" cy="3857972"/>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dobjekt 4">
            <a:extLst>
              <a:ext uri="{FF2B5EF4-FFF2-40B4-BE49-F238E27FC236}">
                <a16:creationId xmlns:a16="http://schemas.microsoft.com/office/drawing/2014/main" id="{B520AB78-2E21-ED84-315F-209F3684F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67655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259632" y="-19465"/>
            <a:ext cx="6100869" cy="1117813"/>
          </a:xfrm>
        </p:spPr>
        <p:txBody>
          <a:bodyPr>
            <a:normAutofit/>
          </a:bodyPr>
          <a:lstStyle/>
          <a:p>
            <a:r>
              <a:rPr lang="sv-SE" dirty="0"/>
              <a:t>Inavelsökning</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872900" y="895141"/>
            <a:ext cx="6939460" cy="923330"/>
          </a:xfrm>
          <a:prstGeom prst="rect">
            <a:avLst/>
          </a:prstGeom>
          <a:noFill/>
        </p:spPr>
        <p:txBody>
          <a:bodyPr wrap="square" rtlCol="0">
            <a:spAutoFit/>
          </a:bodyPr>
          <a:lstStyle/>
          <a:p>
            <a:r>
              <a:rPr lang="sv-SE" dirty="0"/>
              <a:t>Rasens genomsnittliga inavelsökning ligger runt 1% per år och är därmed klart under målet att ligga under 2,5%. Den gick upp något under 2024 men är nu tillbaks runt 1%. </a:t>
            </a:r>
          </a:p>
        </p:txBody>
      </p:sp>
      <p:sp>
        <p:nvSpPr>
          <p:cNvPr id="4" name="textruta 3">
            <a:extLst>
              <a:ext uri="{FF2B5EF4-FFF2-40B4-BE49-F238E27FC236}">
                <a16:creationId xmlns:a16="http://schemas.microsoft.com/office/drawing/2014/main" id="{AC4ECFAA-7BCA-A83F-6C4F-C78893377BBC}"/>
              </a:ext>
            </a:extLst>
          </p:cNvPr>
          <p:cNvSpPr txBox="1"/>
          <p:nvPr/>
        </p:nvSpPr>
        <p:spPr>
          <a:xfrm>
            <a:off x="899592" y="6136536"/>
            <a:ext cx="2880320" cy="276999"/>
          </a:xfrm>
          <a:prstGeom prst="rect">
            <a:avLst/>
          </a:prstGeom>
          <a:noFill/>
        </p:spPr>
        <p:txBody>
          <a:bodyPr wrap="square" rtlCol="0">
            <a:spAutoFit/>
          </a:bodyPr>
          <a:lstStyle/>
          <a:p>
            <a:r>
              <a:rPr lang="sv-SE" sz="1200" dirty="0"/>
              <a:t>Källa för beräkning: Avelsdata</a:t>
            </a:r>
          </a:p>
        </p:txBody>
      </p:sp>
      <p:pic>
        <p:nvPicPr>
          <p:cNvPr id="12" name="Bildobjekt 11">
            <a:extLst>
              <a:ext uri="{FF2B5EF4-FFF2-40B4-BE49-F238E27FC236}">
                <a16:creationId xmlns:a16="http://schemas.microsoft.com/office/drawing/2014/main" id="{97665C7F-3B73-0715-8E5F-BA8571753AEB}"/>
              </a:ext>
            </a:extLst>
          </p:cNvPr>
          <p:cNvPicPr>
            <a:picLocks noChangeAspect="1"/>
          </p:cNvPicPr>
          <p:nvPr/>
        </p:nvPicPr>
        <p:blipFill>
          <a:blip r:embed="rId3"/>
          <a:stretch>
            <a:fillRect/>
          </a:stretch>
        </p:blipFill>
        <p:spPr>
          <a:xfrm>
            <a:off x="971600" y="1857011"/>
            <a:ext cx="7478169" cy="4105848"/>
          </a:xfrm>
          <a:prstGeom prst="rect">
            <a:avLst/>
          </a:prstGeom>
        </p:spPr>
      </p:pic>
      <p:pic>
        <p:nvPicPr>
          <p:cNvPr id="5" name="Bildobjekt 4">
            <a:extLst>
              <a:ext uri="{FF2B5EF4-FFF2-40B4-BE49-F238E27FC236}">
                <a16:creationId xmlns:a16="http://schemas.microsoft.com/office/drawing/2014/main" id="{5C58E28B-6E9E-EB67-B305-DFA89E81E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2290686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259632" y="-19465"/>
            <a:ext cx="6100869" cy="1117813"/>
          </a:xfrm>
        </p:spPr>
        <p:txBody>
          <a:bodyPr>
            <a:normAutofit/>
          </a:bodyPr>
          <a:lstStyle/>
          <a:p>
            <a:r>
              <a:rPr lang="sv-SE" dirty="0"/>
              <a:t>Kullstorlek</a:t>
            </a:r>
          </a:p>
        </p:txBody>
      </p:sp>
      <p:sp>
        <p:nvSpPr>
          <p:cNvPr id="4" name="textruta 3">
            <a:extLst>
              <a:ext uri="{FF2B5EF4-FFF2-40B4-BE49-F238E27FC236}">
                <a16:creationId xmlns:a16="http://schemas.microsoft.com/office/drawing/2014/main" id="{4CAAA08C-BDEF-08FC-6EBB-B6A74E7338B8}"/>
              </a:ext>
            </a:extLst>
          </p:cNvPr>
          <p:cNvSpPr txBox="1"/>
          <p:nvPr/>
        </p:nvSpPr>
        <p:spPr>
          <a:xfrm>
            <a:off x="4114800" y="2963917"/>
            <a:ext cx="914400" cy="914400"/>
          </a:xfrm>
          <a:prstGeom prst="rect">
            <a:avLst/>
          </a:prstGeom>
          <a:noFill/>
        </p:spPr>
        <p:txBody>
          <a:bodyPr wrap="square" rtlCol="0">
            <a:spAutoFit/>
          </a:bodyPr>
          <a:lstStyle/>
          <a:p>
            <a:endParaRPr lang="sv-SE" dirty="0"/>
          </a:p>
        </p:txBody>
      </p:sp>
      <p:sp>
        <p:nvSpPr>
          <p:cNvPr id="5" name="textruta 4">
            <a:extLst>
              <a:ext uri="{FF2B5EF4-FFF2-40B4-BE49-F238E27FC236}">
                <a16:creationId xmlns:a16="http://schemas.microsoft.com/office/drawing/2014/main" id="{0027168D-26CA-1688-D01E-3B3414C21765}"/>
              </a:ext>
            </a:extLst>
          </p:cNvPr>
          <p:cNvSpPr txBox="1"/>
          <p:nvPr/>
        </p:nvSpPr>
        <p:spPr>
          <a:xfrm>
            <a:off x="1061450" y="799544"/>
            <a:ext cx="7200800" cy="1200329"/>
          </a:xfrm>
          <a:prstGeom prst="rect">
            <a:avLst/>
          </a:prstGeom>
          <a:noFill/>
        </p:spPr>
        <p:txBody>
          <a:bodyPr wrap="square" rtlCol="0">
            <a:spAutoFit/>
          </a:bodyPr>
          <a:lstStyle/>
          <a:p>
            <a:r>
              <a:rPr lang="sv-SE" dirty="0"/>
              <a:t>Om en ras har en vikande kullstorlek så kan det var ett tecken på inavels depression. Så av den anledningen kan det vara bra att ha kontroll över utvecklingen. Men statistiken kan påverkas av konjunktur, älgtillgång mm. Vi ser en svag trend med något minskande kullstorlek. </a:t>
            </a:r>
          </a:p>
        </p:txBody>
      </p:sp>
      <p:graphicFrame>
        <p:nvGraphicFramePr>
          <p:cNvPr id="3" name="Diagram 2">
            <a:extLst>
              <a:ext uri="{FF2B5EF4-FFF2-40B4-BE49-F238E27FC236}">
                <a16:creationId xmlns:a16="http://schemas.microsoft.com/office/drawing/2014/main" id="{70B979B3-0C49-5D8F-4590-7089110BFF15}"/>
              </a:ext>
            </a:extLst>
          </p:cNvPr>
          <p:cNvGraphicFramePr>
            <a:graphicFrameLocks/>
          </p:cNvGraphicFramePr>
          <p:nvPr>
            <p:extLst>
              <p:ext uri="{D42A27DB-BD31-4B8C-83A1-F6EECF244321}">
                <p14:modId xmlns:p14="http://schemas.microsoft.com/office/powerpoint/2010/main" val="3318091090"/>
              </p:ext>
            </p:extLst>
          </p:nvPr>
        </p:nvGraphicFramePr>
        <p:xfrm>
          <a:off x="1069090" y="2276872"/>
          <a:ext cx="7463350" cy="3819872"/>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dobjekt 5">
            <a:extLst>
              <a:ext uri="{FF2B5EF4-FFF2-40B4-BE49-F238E27FC236}">
                <a16:creationId xmlns:a16="http://schemas.microsoft.com/office/drawing/2014/main" id="{22BD0500-5278-7364-B664-7FEBDCB04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2766299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99592" y="116632"/>
            <a:ext cx="6100869" cy="1117813"/>
          </a:xfrm>
        </p:spPr>
        <p:txBody>
          <a:bodyPr>
            <a:normAutofit/>
          </a:bodyPr>
          <a:lstStyle/>
          <a:p>
            <a:r>
              <a:rPr lang="sv-SE" dirty="0"/>
              <a:t>Utvärdering tidig jakt</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725751" y="1052736"/>
            <a:ext cx="8166126" cy="923330"/>
          </a:xfrm>
          <a:prstGeom prst="rect">
            <a:avLst/>
          </a:prstGeom>
          <a:noFill/>
        </p:spPr>
        <p:txBody>
          <a:bodyPr wrap="square" rtlCol="0">
            <a:spAutoFit/>
          </a:bodyPr>
          <a:lstStyle/>
          <a:p>
            <a:r>
              <a:rPr lang="sv-SE" dirty="0"/>
              <a:t>Tidig jakt är ett bra mått på hundar som har bra genetiska förutsättningar för att bli bra jakthundar. Därför mäter vi hur stor andel av varje årskull som klarar att ta pris året efter födelseåret. Trendlinjen är klart positiv för Jämthunden. </a:t>
            </a:r>
          </a:p>
        </p:txBody>
      </p:sp>
      <p:graphicFrame>
        <p:nvGraphicFramePr>
          <p:cNvPr id="4" name="Diagram 3">
            <a:extLst>
              <a:ext uri="{FF2B5EF4-FFF2-40B4-BE49-F238E27FC236}">
                <a16:creationId xmlns:a16="http://schemas.microsoft.com/office/drawing/2014/main" id="{0542B7C2-8044-44F9-87DA-BE0687D3D419}"/>
              </a:ext>
            </a:extLst>
          </p:cNvPr>
          <p:cNvGraphicFramePr>
            <a:graphicFrameLocks/>
          </p:cNvGraphicFramePr>
          <p:nvPr>
            <p:extLst>
              <p:ext uri="{D42A27DB-BD31-4B8C-83A1-F6EECF244321}">
                <p14:modId xmlns:p14="http://schemas.microsoft.com/office/powerpoint/2010/main" val="3757919251"/>
              </p:ext>
            </p:extLst>
          </p:nvPr>
        </p:nvGraphicFramePr>
        <p:xfrm>
          <a:off x="896345" y="2276872"/>
          <a:ext cx="7677150" cy="38671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dobjekt 4">
            <a:extLst>
              <a:ext uri="{FF2B5EF4-FFF2-40B4-BE49-F238E27FC236}">
                <a16:creationId xmlns:a16="http://schemas.microsoft.com/office/drawing/2014/main" id="{089048C6-B92B-889B-AC21-9C9D6A42B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74327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043608" y="228338"/>
            <a:ext cx="6100869" cy="1117813"/>
          </a:xfrm>
        </p:spPr>
        <p:txBody>
          <a:bodyPr>
            <a:normAutofit/>
          </a:bodyPr>
          <a:lstStyle/>
          <a:p>
            <a:r>
              <a:rPr lang="sv-SE" dirty="0"/>
              <a:t>Utvärdering ettåringar</a:t>
            </a:r>
          </a:p>
        </p:txBody>
      </p:sp>
      <p:sp>
        <p:nvSpPr>
          <p:cNvPr id="6" name="textruta 5"/>
          <p:cNvSpPr txBox="1"/>
          <p:nvPr/>
        </p:nvSpPr>
        <p:spPr>
          <a:xfrm>
            <a:off x="1115616" y="1196752"/>
            <a:ext cx="7097502" cy="1200329"/>
          </a:xfrm>
          <a:prstGeom prst="rect">
            <a:avLst/>
          </a:prstGeom>
          <a:noFill/>
        </p:spPr>
        <p:txBody>
          <a:bodyPr wrap="square" rtlCol="0">
            <a:spAutoFit/>
          </a:bodyPr>
          <a:lstStyle/>
          <a:p>
            <a:r>
              <a:rPr lang="sv-SE" dirty="0"/>
              <a:t>Vi kan tydligt se att medelpoängen har ändrats då vi ändrat jaktprovsreglerna. Medelpoängen gick upp med ca 2,5 enheter efter sista regelrevideringen. Då vi ändrat jaktprovreglerna så kan vi inte utvärdera någon genetisk trend på medelpoängen. </a:t>
            </a:r>
          </a:p>
        </p:txBody>
      </p:sp>
      <p:graphicFrame>
        <p:nvGraphicFramePr>
          <p:cNvPr id="3" name="Diagram 2">
            <a:extLst>
              <a:ext uri="{FF2B5EF4-FFF2-40B4-BE49-F238E27FC236}">
                <a16:creationId xmlns:a16="http://schemas.microsoft.com/office/drawing/2014/main" id="{A0EC4048-CFC6-4C6C-ADA2-6FA98805C925}"/>
              </a:ext>
            </a:extLst>
          </p:cNvPr>
          <p:cNvGraphicFramePr>
            <a:graphicFrameLocks/>
          </p:cNvGraphicFramePr>
          <p:nvPr>
            <p:extLst>
              <p:ext uri="{D42A27DB-BD31-4B8C-83A1-F6EECF244321}">
                <p14:modId xmlns:p14="http://schemas.microsoft.com/office/powerpoint/2010/main" val="741890329"/>
              </p:ext>
            </p:extLst>
          </p:nvPr>
        </p:nvGraphicFramePr>
        <p:xfrm>
          <a:off x="1168692" y="2736895"/>
          <a:ext cx="6991350" cy="3448050"/>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097DD1FA-7241-9F8F-E2B1-66FECB820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290308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sz="3600" dirty="0"/>
              <a:t>Utvärdering Jaktegenskaper</a:t>
            </a:r>
            <a:br>
              <a:rPr lang="sv-SE" sz="3600" dirty="0"/>
            </a:br>
            <a:r>
              <a:rPr lang="sv-SE" sz="1600" dirty="0"/>
              <a:t>1 åringar</a:t>
            </a:r>
            <a:br>
              <a:rPr lang="sv-SE" sz="1600" dirty="0"/>
            </a:br>
            <a:r>
              <a:rPr lang="sv-SE" sz="2700" dirty="0"/>
              <a:t>Sök </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1187624" y="1340768"/>
            <a:ext cx="7734078" cy="369332"/>
          </a:xfrm>
          <a:prstGeom prst="rect">
            <a:avLst/>
          </a:prstGeom>
          <a:noFill/>
        </p:spPr>
        <p:txBody>
          <a:bodyPr wrap="square" rtlCol="0">
            <a:spAutoFit/>
          </a:bodyPr>
          <a:lstStyle/>
          <a:p>
            <a:r>
              <a:rPr lang="sv-SE" dirty="0"/>
              <a:t>Vi kan se att momentet påverkades starkt vid regeländring. </a:t>
            </a:r>
          </a:p>
        </p:txBody>
      </p:sp>
      <p:graphicFrame>
        <p:nvGraphicFramePr>
          <p:cNvPr id="5" name="Diagram 4">
            <a:extLst>
              <a:ext uri="{FF2B5EF4-FFF2-40B4-BE49-F238E27FC236}">
                <a16:creationId xmlns:a16="http://schemas.microsoft.com/office/drawing/2014/main" id="{9C657ED6-206E-4270-9016-DECE27EA1F09}"/>
              </a:ext>
            </a:extLst>
          </p:cNvPr>
          <p:cNvGraphicFramePr>
            <a:graphicFrameLocks/>
          </p:cNvGraphicFramePr>
          <p:nvPr>
            <p:extLst>
              <p:ext uri="{D42A27DB-BD31-4B8C-83A1-F6EECF244321}">
                <p14:modId xmlns:p14="http://schemas.microsoft.com/office/powerpoint/2010/main" val="2241376898"/>
              </p:ext>
            </p:extLst>
          </p:nvPr>
        </p:nvGraphicFramePr>
        <p:xfrm>
          <a:off x="1187624" y="1987317"/>
          <a:ext cx="7128792" cy="4733925"/>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569DE3DE-E528-24F9-62D7-5573A064A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1976737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sz="3600" dirty="0"/>
              <a:t>Utvärdering jaktegenskaper</a:t>
            </a:r>
            <a:br>
              <a:rPr lang="sv-SE" sz="3600" dirty="0"/>
            </a:br>
            <a:r>
              <a:rPr lang="sv-SE" sz="1300" dirty="0"/>
              <a:t>1 åringar</a:t>
            </a:r>
            <a:br>
              <a:rPr lang="sv-SE" sz="1300" dirty="0"/>
            </a:br>
            <a:r>
              <a:rPr lang="sv-SE" sz="2700" dirty="0"/>
              <a:t>Förmåga att finna älg.</a:t>
            </a:r>
          </a:p>
        </p:txBody>
      </p:sp>
      <p:sp>
        <p:nvSpPr>
          <p:cNvPr id="3" name="textruta 2"/>
          <p:cNvSpPr txBox="1"/>
          <p:nvPr/>
        </p:nvSpPr>
        <p:spPr>
          <a:xfrm>
            <a:off x="1475656" y="1431541"/>
            <a:ext cx="6768752" cy="646331"/>
          </a:xfrm>
          <a:prstGeom prst="rect">
            <a:avLst/>
          </a:prstGeom>
          <a:noFill/>
        </p:spPr>
        <p:txBody>
          <a:bodyPr wrap="square" rtlCol="0">
            <a:spAutoFit/>
          </a:bodyPr>
          <a:lstStyle/>
          <a:p>
            <a:r>
              <a:rPr lang="sv-SE" dirty="0"/>
              <a:t>En något sjunkande trend finns. Det kan hänga ihop med en minskande älgstam.</a:t>
            </a:r>
          </a:p>
        </p:txBody>
      </p:sp>
      <p:graphicFrame>
        <p:nvGraphicFramePr>
          <p:cNvPr id="6" name="Diagram 5">
            <a:extLst>
              <a:ext uri="{FF2B5EF4-FFF2-40B4-BE49-F238E27FC236}">
                <a16:creationId xmlns:a16="http://schemas.microsoft.com/office/drawing/2014/main" id="{48CF138B-6000-42DC-8727-8DFA3ACBFC4F}"/>
              </a:ext>
            </a:extLst>
          </p:cNvPr>
          <p:cNvGraphicFramePr>
            <a:graphicFrameLocks/>
          </p:cNvGraphicFramePr>
          <p:nvPr>
            <p:extLst>
              <p:ext uri="{D42A27DB-BD31-4B8C-83A1-F6EECF244321}">
                <p14:modId xmlns:p14="http://schemas.microsoft.com/office/powerpoint/2010/main" val="1145730898"/>
              </p:ext>
            </p:extLst>
          </p:nvPr>
        </p:nvGraphicFramePr>
        <p:xfrm>
          <a:off x="1043608" y="2276872"/>
          <a:ext cx="7056783" cy="37994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F87FB079-1C02-911E-0A98-1F8934E5A2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4254198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1680" y="330967"/>
            <a:ext cx="6100869" cy="1117813"/>
          </a:xfrm>
        </p:spPr>
        <p:txBody>
          <a:bodyPr>
            <a:normAutofit fontScale="90000"/>
          </a:bodyPr>
          <a:lstStyle/>
          <a:p>
            <a:r>
              <a:rPr lang="sv-SE" sz="4000" dirty="0"/>
              <a:t>Utvärdering jaktegenskaper</a:t>
            </a:r>
            <a:br>
              <a:rPr lang="sv-SE" sz="4000" dirty="0"/>
            </a:br>
            <a:r>
              <a:rPr lang="sv-SE" sz="1300" dirty="0"/>
              <a:t>1 åringar</a:t>
            </a:r>
            <a:br>
              <a:rPr lang="sv-SE" sz="1300" dirty="0"/>
            </a:br>
            <a:br>
              <a:rPr lang="sv-SE" sz="1300" dirty="0"/>
            </a:br>
            <a:r>
              <a:rPr lang="sv-SE" sz="2700" dirty="0"/>
              <a:t>Ståndskall på upptagsplats.</a:t>
            </a:r>
            <a:br>
              <a:rPr lang="sv-SE" sz="2700" dirty="0"/>
            </a:br>
            <a:endParaRPr lang="sv-SE" sz="2700" dirty="0"/>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1115616" y="1340768"/>
            <a:ext cx="7806086" cy="369332"/>
          </a:xfrm>
          <a:prstGeom prst="rect">
            <a:avLst/>
          </a:prstGeom>
          <a:noFill/>
        </p:spPr>
        <p:txBody>
          <a:bodyPr wrap="square" rtlCol="0">
            <a:spAutoFit/>
          </a:bodyPr>
          <a:lstStyle/>
          <a:p>
            <a:r>
              <a:rPr lang="sv-SE" dirty="0"/>
              <a:t> Ganska konstant värde, inga större förändringar.</a:t>
            </a:r>
          </a:p>
        </p:txBody>
      </p:sp>
      <p:graphicFrame>
        <p:nvGraphicFramePr>
          <p:cNvPr id="5" name="Diagram 4">
            <a:extLst>
              <a:ext uri="{FF2B5EF4-FFF2-40B4-BE49-F238E27FC236}">
                <a16:creationId xmlns:a16="http://schemas.microsoft.com/office/drawing/2014/main" id="{E1B29E53-5687-4080-AD8B-BDCCA5F7A98E}"/>
              </a:ext>
            </a:extLst>
          </p:cNvPr>
          <p:cNvGraphicFramePr>
            <a:graphicFrameLocks/>
          </p:cNvGraphicFramePr>
          <p:nvPr>
            <p:extLst>
              <p:ext uri="{D42A27DB-BD31-4B8C-83A1-F6EECF244321}">
                <p14:modId xmlns:p14="http://schemas.microsoft.com/office/powerpoint/2010/main" val="1836600797"/>
              </p:ext>
            </p:extLst>
          </p:nvPr>
        </p:nvGraphicFramePr>
        <p:xfrm>
          <a:off x="1187624" y="1710318"/>
          <a:ext cx="6552728" cy="4505326"/>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EBD110E0-4382-3D55-CF1B-934111009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341466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sz="4000" dirty="0"/>
              <a:t>Utvärdering jaktegenskaper</a:t>
            </a:r>
            <a:br>
              <a:rPr lang="sv-SE" sz="4000" dirty="0"/>
            </a:br>
            <a:r>
              <a:rPr lang="sv-SE" sz="1300" dirty="0"/>
              <a:t>1 åringar</a:t>
            </a:r>
            <a:br>
              <a:rPr lang="sv-SE" sz="1300" dirty="0"/>
            </a:br>
            <a:r>
              <a:rPr lang="sv-SE" sz="2700" dirty="0"/>
              <a:t>Ståndskallets kvalitét</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971600" y="1340768"/>
            <a:ext cx="7950102" cy="646331"/>
          </a:xfrm>
          <a:prstGeom prst="rect">
            <a:avLst/>
          </a:prstGeom>
          <a:noFill/>
        </p:spPr>
        <p:txBody>
          <a:bodyPr wrap="square" rtlCol="0">
            <a:spAutoFit/>
          </a:bodyPr>
          <a:lstStyle/>
          <a:p>
            <a:r>
              <a:rPr lang="sv-SE" dirty="0"/>
              <a:t>Jämthunden visar en mycket fin trendkurva på ståndskallets kvalitet. Mycket bra ! </a:t>
            </a:r>
          </a:p>
          <a:p>
            <a:r>
              <a:rPr lang="sv-SE" dirty="0"/>
              <a:t>.</a:t>
            </a:r>
          </a:p>
        </p:txBody>
      </p:sp>
      <p:graphicFrame>
        <p:nvGraphicFramePr>
          <p:cNvPr id="5" name="Diagram 4">
            <a:extLst>
              <a:ext uri="{FF2B5EF4-FFF2-40B4-BE49-F238E27FC236}">
                <a16:creationId xmlns:a16="http://schemas.microsoft.com/office/drawing/2014/main" id="{0FF00203-D521-461A-997E-B43A5AE1A0BD}"/>
              </a:ext>
            </a:extLst>
          </p:cNvPr>
          <p:cNvGraphicFramePr>
            <a:graphicFrameLocks/>
          </p:cNvGraphicFramePr>
          <p:nvPr>
            <p:extLst>
              <p:ext uri="{D42A27DB-BD31-4B8C-83A1-F6EECF244321}">
                <p14:modId xmlns:p14="http://schemas.microsoft.com/office/powerpoint/2010/main" val="1659487383"/>
              </p:ext>
            </p:extLst>
          </p:nvPr>
        </p:nvGraphicFramePr>
        <p:xfrm>
          <a:off x="1043608" y="1844824"/>
          <a:ext cx="7416824" cy="45339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AC891C82-0C40-6585-18EA-508F79065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218786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sz="4000" dirty="0"/>
              <a:t>Utvärdering jaktegenskaper</a:t>
            </a:r>
            <a:br>
              <a:rPr lang="sv-SE" sz="4000" dirty="0"/>
            </a:br>
            <a:r>
              <a:rPr lang="sv-SE" sz="1300" dirty="0"/>
              <a:t>1 åringar</a:t>
            </a:r>
            <a:br>
              <a:rPr lang="sv-SE" sz="1300" dirty="0"/>
            </a:br>
            <a:r>
              <a:rPr lang="sv-SE" sz="2700" dirty="0"/>
              <a:t>Vilja att förfölja flyende älg</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1345637" y="1340768"/>
            <a:ext cx="7576065" cy="923330"/>
          </a:xfrm>
          <a:prstGeom prst="rect">
            <a:avLst/>
          </a:prstGeom>
          <a:noFill/>
        </p:spPr>
        <p:txBody>
          <a:bodyPr wrap="square" rtlCol="0">
            <a:spAutoFit/>
          </a:bodyPr>
          <a:lstStyle/>
          <a:p>
            <a:r>
              <a:rPr lang="sv-SE" dirty="0"/>
              <a:t>En mycket stark positiv trend uppvisas. Vi bör kanske se över möjligheten att optimera förföljandet i jaktprovreglerna så vi inte får för många hundar med för långt förföljande.</a:t>
            </a:r>
          </a:p>
        </p:txBody>
      </p:sp>
      <p:graphicFrame>
        <p:nvGraphicFramePr>
          <p:cNvPr id="7" name="Diagram 6">
            <a:extLst>
              <a:ext uri="{FF2B5EF4-FFF2-40B4-BE49-F238E27FC236}">
                <a16:creationId xmlns:a16="http://schemas.microsoft.com/office/drawing/2014/main" id="{FFD7CF0F-DEEF-4DB7-B789-0766104FBC3A}"/>
              </a:ext>
            </a:extLst>
          </p:cNvPr>
          <p:cNvGraphicFramePr>
            <a:graphicFrameLocks/>
          </p:cNvGraphicFramePr>
          <p:nvPr>
            <p:extLst>
              <p:ext uri="{D42A27DB-BD31-4B8C-83A1-F6EECF244321}">
                <p14:modId xmlns:p14="http://schemas.microsoft.com/office/powerpoint/2010/main" val="1335870599"/>
              </p:ext>
            </p:extLst>
          </p:nvPr>
        </p:nvGraphicFramePr>
        <p:xfrm>
          <a:off x="1423146" y="2348880"/>
          <a:ext cx="6523689" cy="3970680"/>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3FC80F6D-F77C-F6C2-C3F3-AFE397BB4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1299202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2592288" y="476672"/>
            <a:ext cx="4141675" cy="1470025"/>
          </a:xfrm>
        </p:spPr>
        <p:txBody>
          <a:bodyPr>
            <a:normAutofit/>
          </a:bodyPr>
          <a:lstStyle/>
          <a:p>
            <a:r>
              <a:rPr lang="sv-SE" sz="3200" dirty="0"/>
              <a:t>RAS – Rasspecifika avelsstrategier.</a:t>
            </a:r>
          </a:p>
        </p:txBody>
      </p:sp>
      <p:sp>
        <p:nvSpPr>
          <p:cNvPr id="5" name="textruta 4"/>
          <p:cNvSpPr txBox="1"/>
          <p:nvPr/>
        </p:nvSpPr>
        <p:spPr>
          <a:xfrm>
            <a:off x="3059832" y="2492896"/>
            <a:ext cx="5400600" cy="4678204"/>
          </a:xfrm>
          <a:prstGeom prst="rect">
            <a:avLst/>
          </a:prstGeom>
          <a:noFill/>
        </p:spPr>
        <p:txBody>
          <a:bodyPr wrap="square" rtlCol="0">
            <a:spAutoFit/>
          </a:bodyPr>
          <a:lstStyle/>
          <a:p>
            <a:r>
              <a:rPr lang="sv-SE" sz="1600" dirty="0"/>
              <a:t>RAS är en handlingsplan för aveln inom alla raser under SKK. Det skall beskriva problem men också positiva sidor inom en ras.</a:t>
            </a:r>
          </a:p>
          <a:p>
            <a:endParaRPr lang="sv-SE" sz="1600" dirty="0"/>
          </a:p>
          <a:p>
            <a:r>
              <a:rPr lang="sv-SE" sz="1600" dirty="0"/>
              <a:t>Dokumentet tas fram tillsammans med rasklubbar, specialklubbar och SKK och skall ge en beskrivning av nuläget vad gäller hälsa, mentalitet, exteriör och jaktliga egenskaper.</a:t>
            </a:r>
          </a:p>
          <a:p>
            <a:endParaRPr lang="sv-SE" sz="1600" dirty="0"/>
          </a:p>
          <a:p>
            <a:r>
              <a:rPr lang="sv-SE" sz="1600" dirty="0"/>
              <a:t>I dokumenten beskrivs också vilka målsättningar  och avelsmål som rasklubben och specialklubben har satt upp.</a:t>
            </a:r>
          </a:p>
          <a:p>
            <a:endParaRPr lang="sv-SE" sz="1600" dirty="0"/>
          </a:p>
          <a:p>
            <a:r>
              <a:rPr lang="sv-SE" sz="1600" dirty="0"/>
              <a:t>Det skall göras utvärderingar varje år hur arbetet går för att nå de uppsatta målen och om vi kan se eventuella trender i rasen.</a:t>
            </a:r>
          </a:p>
          <a:p>
            <a:endParaRPr lang="sv-SE" dirty="0"/>
          </a:p>
          <a:p>
            <a:endParaRPr lang="sv-SE" dirty="0"/>
          </a:p>
          <a:p>
            <a:endParaRPr lang="sv-SE" dirty="0"/>
          </a:p>
          <a:p>
            <a:endParaRPr lang="sv-SE" dirty="0"/>
          </a:p>
          <a:p>
            <a:endParaRPr lang="sv-SE" dirty="0"/>
          </a:p>
        </p:txBody>
      </p:sp>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188640"/>
            <a:ext cx="2129071" cy="1506410"/>
          </a:xfrm>
          <a:prstGeom prst="rect">
            <a:avLst/>
          </a:prstGeom>
        </p:spPr>
      </p:pic>
      <p:pic>
        <p:nvPicPr>
          <p:cNvPr id="4" name="Bildobjekt 3"/>
          <p:cNvPicPr>
            <a:picLocks noChangeAspect="1"/>
          </p:cNvPicPr>
          <p:nvPr/>
        </p:nvPicPr>
        <p:blipFill rotWithShape="1">
          <a:blip r:embed="rId3">
            <a:extLst>
              <a:ext uri="{28A0092B-C50C-407E-A947-70E740481C1C}">
                <a14:useLocalDpi xmlns:a14="http://schemas.microsoft.com/office/drawing/2010/main" val="0"/>
              </a:ext>
            </a:extLst>
          </a:blip>
          <a:srcRect l="23226" r="51581"/>
          <a:stretch/>
        </p:blipFill>
        <p:spPr>
          <a:xfrm>
            <a:off x="-1" y="0"/>
            <a:ext cx="2592289" cy="6858000"/>
          </a:xfrm>
          <a:prstGeom prst="rect">
            <a:avLst/>
          </a:prstGeom>
        </p:spPr>
      </p:pic>
    </p:spTree>
    <p:extLst>
      <p:ext uri="{BB962C8B-B14F-4D97-AF65-F5344CB8AC3E}">
        <p14:creationId xmlns:p14="http://schemas.microsoft.com/office/powerpoint/2010/main" val="285853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barn(inVertical)">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dirty="0"/>
              <a:t>Utvärdering jaktegenskaper</a:t>
            </a:r>
            <a:br>
              <a:rPr lang="sv-SE" dirty="0"/>
            </a:br>
            <a:r>
              <a:rPr lang="sv-SE" sz="1300" dirty="0"/>
              <a:t>1 åringar</a:t>
            </a:r>
            <a:br>
              <a:rPr lang="sv-SE" sz="1300" dirty="0"/>
            </a:br>
            <a:r>
              <a:rPr lang="sv-SE" sz="2700" dirty="0"/>
              <a:t>Förmåga ställande av flyende älg</a:t>
            </a:r>
          </a:p>
        </p:txBody>
      </p:sp>
      <p:sp>
        <p:nvSpPr>
          <p:cNvPr id="6" name="textruta 5"/>
          <p:cNvSpPr txBox="1"/>
          <p:nvPr/>
        </p:nvSpPr>
        <p:spPr>
          <a:xfrm>
            <a:off x="899592" y="1340767"/>
            <a:ext cx="6915014" cy="646331"/>
          </a:xfrm>
          <a:prstGeom prst="rect">
            <a:avLst/>
          </a:prstGeom>
          <a:noFill/>
        </p:spPr>
        <p:txBody>
          <a:bodyPr wrap="square" rtlCol="0">
            <a:spAutoFit/>
          </a:bodyPr>
          <a:lstStyle/>
          <a:p>
            <a:r>
              <a:rPr lang="sv-SE" dirty="0"/>
              <a:t>En mycket fin trendkurva i detta moment. </a:t>
            </a:r>
          </a:p>
          <a:p>
            <a:endParaRPr lang="sv-SE" dirty="0"/>
          </a:p>
        </p:txBody>
      </p:sp>
      <p:graphicFrame>
        <p:nvGraphicFramePr>
          <p:cNvPr id="5" name="Diagram 4">
            <a:extLst>
              <a:ext uri="{FF2B5EF4-FFF2-40B4-BE49-F238E27FC236}">
                <a16:creationId xmlns:a16="http://schemas.microsoft.com/office/drawing/2014/main" id="{368940CE-B71D-49CA-87A0-41EF464DF430}"/>
              </a:ext>
            </a:extLst>
          </p:cNvPr>
          <p:cNvGraphicFramePr>
            <a:graphicFrameLocks/>
          </p:cNvGraphicFramePr>
          <p:nvPr>
            <p:extLst>
              <p:ext uri="{D42A27DB-BD31-4B8C-83A1-F6EECF244321}">
                <p14:modId xmlns:p14="http://schemas.microsoft.com/office/powerpoint/2010/main" val="1379785909"/>
              </p:ext>
            </p:extLst>
          </p:nvPr>
        </p:nvGraphicFramePr>
        <p:xfrm>
          <a:off x="1043608" y="1916832"/>
          <a:ext cx="6552728" cy="4295760"/>
        </p:xfrm>
        <a:graphic>
          <a:graphicData uri="http://schemas.openxmlformats.org/drawingml/2006/chart">
            <c:chart xmlns:c="http://schemas.openxmlformats.org/drawingml/2006/chart" xmlns:r="http://schemas.openxmlformats.org/officeDocument/2006/relationships" r:id="rId2"/>
          </a:graphicData>
        </a:graphic>
      </p:graphicFrame>
      <p:pic>
        <p:nvPicPr>
          <p:cNvPr id="3" name="Bildobjekt 2">
            <a:extLst>
              <a:ext uri="{FF2B5EF4-FFF2-40B4-BE49-F238E27FC236}">
                <a16:creationId xmlns:a16="http://schemas.microsoft.com/office/drawing/2014/main" id="{FAAACC4C-1973-2FB4-D515-E1BB7D005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998088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dirty="0"/>
              <a:t>Utvärdering jaktegenskaper</a:t>
            </a:r>
            <a:br>
              <a:rPr lang="sv-SE" dirty="0"/>
            </a:br>
            <a:r>
              <a:rPr lang="sv-SE" sz="1300" dirty="0"/>
              <a:t>1 åringar</a:t>
            </a:r>
            <a:br>
              <a:rPr lang="sv-SE" sz="1300" dirty="0"/>
            </a:br>
            <a:r>
              <a:rPr lang="sv-SE" sz="2700" dirty="0"/>
              <a:t>Skalltid</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1187624" y="1340768"/>
            <a:ext cx="7734078" cy="923330"/>
          </a:xfrm>
          <a:prstGeom prst="rect">
            <a:avLst/>
          </a:prstGeom>
          <a:noFill/>
        </p:spPr>
        <p:txBody>
          <a:bodyPr wrap="square" rtlCol="0">
            <a:spAutoFit/>
          </a:bodyPr>
          <a:lstStyle/>
          <a:p>
            <a:r>
              <a:rPr lang="sv-SE" dirty="0"/>
              <a:t>Trenden är mycket stark. </a:t>
            </a:r>
          </a:p>
          <a:p>
            <a:r>
              <a:rPr lang="sv-SE" dirty="0"/>
              <a:t>Skalltiden speglar mycket av hundens jaktliga förmåga så det är ett utmärkt resultat. </a:t>
            </a:r>
          </a:p>
        </p:txBody>
      </p:sp>
      <p:graphicFrame>
        <p:nvGraphicFramePr>
          <p:cNvPr id="5" name="Diagram 4">
            <a:extLst>
              <a:ext uri="{FF2B5EF4-FFF2-40B4-BE49-F238E27FC236}">
                <a16:creationId xmlns:a16="http://schemas.microsoft.com/office/drawing/2014/main" id="{4B6C54AB-87AF-46DF-B799-AE519FF7B313}"/>
              </a:ext>
            </a:extLst>
          </p:cNvPr>
          <p:cNvGraphicFramePr>
            <a:graphicFrameLocks/>
          </p:cNvGraphicFramePr>
          <p:nvPr>
            <p:extLst>
              <p:ext uri="{D42A27DB-BD31-4B8C-83A1-F6EECF244321}">
                <p14:modId xmlns:p14="http://schemas.microsoft.com/office/powerpoint/2010/main" val="3445411785"/>
              </p:ext>
            </p:extLst>
          </p:nvPr>
        </p:nvGraphicFramePr>
        <p:xfrm>
          <a:off x="1331640" y="2458581"/>
          <a:ext cx="6840760" cy="4098836"/>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8DB3AA82-10A6-B4DF-AEF1-3D943FD75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40609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230164" y="222955"/>
            <a:ext cx="6100869" cy="1117813"/>
          </a:xfrm>
        </p:spPr>
        <p:txBody>
          <a:bodyPr>
            <a:normAutofit fontScale="90000"/>
          </a:bodyPr>
          <a:lstStyle/>
          <a:p>
            <a:r>
              <a:rPr lang="sv-SE" dirty="0"/>
              <a:t>Utvärdering jaktegenskaper</a:t>
            </a:r>
            <a:br>
              <a:rPr lang="sv-SE" dirty="0"/>
            </a:br>
            <a:r>
              <a:rPr lang="sv-SE" sz="1300" dirty="0"/>
              <a:t>1 åringar</a:t>
            </a:r>
            <a:br>
              <a:rPr lang="sv-SE" sz="1300" dirty="0"/>
            </a:br>
            <a:r>
              <a:rPr lang="sv-SE" sz="2700" dirty="0"/>
              <a:t>Skallets hörbarhet</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1259632" y="1340768"/>
            <a:ext cx="7662070" cy="369332"/>
          </a:xfrm>
          <a:prstGeom prst="rect">
            <a:avLst/>
          </a:prstGeom>
          <a:noFill/>
        </p:spPr>
        <p:txBody>
          <a:bodyPr wrap="square" rtlCol="0">
            <a:spAutoFit/>
          </a:bodyPr>
          <a:lstStyle/>
          <a:p>
            <a:r>
              <a:rPr lang="sv-SE" dirty="0"/>
              <a:t>Skallets hörbarhet har förbättrats. Mycket bra !</a:t>
            </a:r>
          </a:p>
        </p:txBody>
      </p:sp>
      <p:graphicFrame>
        <p:nvGraphicFramePr>
          <p:cNvPr id="5" name="Diagram 4">
            <a:extLst>
              <a:ext uri="{FF2B5EF4-FFF2-40B4-BE49-F238E27FC236}">
                <a16:creationId xmlns:a16="http://schemas.microsoft.com/office/drawing/2014/main" id="{E8B64E61-167E-4B36-AB2E-746F939357C4}"/>
              </a:ext>
            </a:extLst>
          </p:cNvPr>
          <p:cNvGraphicFramePr>
            <a:graphicFrameLocks/>
          </p:cNvGraphicFramePr>
          <p:nvPr>
            <p:extLst>
              <p:ext uri="{D42A27DB-BD31-4B8C-83A1-F6EECF244321}">
                <p14:modId xmlns:p14="http://schemas.microsoft.com/office/powerpoint/2010/main" val="356660967"/>
              </p:ext>
            </p:extLst>
          </p:nvPr>
        </p:nvGraphicFramePr>
        <p:xfrm>
          <a:off x="1290883" y="2132856"/>
          <a:ext cx="6233445" cy="4176464"/>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88FB8282-5C19-7C06-C204-29DE66668A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288184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dirty="0"/>
              <a:t>Utvärdering jaktegenskaper</a:t>
            </a:r>
            <a:br>
              <a:rPr lang="sv-SE" dirty="0"/>
            </a:br>
            <a:r>
              <a:rPr lang="sv-SE" sz="1300" dirty="0"/>
              <a:t>1 åringar</a:t>
            </a:r>
            <a:br>
              <a:rPr lang="sv-SE" sz="1300" dirty="0"/>
            </a:br>
            <a:r>
              <a:rPr lang="sv-SE" sz="2700" dirty="0"/>
              <a:t>Skallets täthet och täckning</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1028997" y="1380388"/>
            <a:ext cx="7950102" cy="646331"/>
          </a:xfrm>
          <a:prstGeom prst="rect">
            <a:avLst/>
          </a:prstGeom>
          <a:noFill/>
        </p:spPr>
        <p:txBody>
          <a:bodyPr wrap="square" rtlCol="0">
            <a:spAutoFit/>
          </a:bodyPr>
          <a:lstStyle/>
          <a:p>
            <a:r>
              <a:rPr lang="sv-SE" dirty="0"/>
              <a:t>Vi kan tydligt se att skalltätheten ökar. Mycket bra med tanke på att även skallets hörbarhet också har en bra trendkurva. </a:t>
            </a:r>
          </a:p>
        </p:txBody>
      </p:sp>
      <p:graphicFrame>
        <p:nvGraphicFramePr>
          <p:cNvPr id="5" name="Diagram 4">
            <a:extLst>
              <a:ext uri="{FF2B5EF4-FFF2-40B4-BE49-F238E27FC236}">
                <a16:creationId xmlns:a16="http://schemas.microsoft.com/office/drawing/2014/main" id="{F4658C37-9AD0-4C3B-85C6-3D15B5AEFA25}"/>
              </a:ext>
            </a:extLst>
          </p:cNvPr>
          <p:cNvGraphicFramePr>
            <a:graphicFrameLocks/>
          </p:cNvGraphicFramePr>
          <p:nvPr>
            <p:extLst>
              <p:ext uri="{D42A27DB-BD31-4B8C-83A1-F6EECF244321}">
                <p14:modId xmlns:p14="http://schemas.microsoft.com/office/powerpoint/2010/main" val="3610289688"/>
              </p:ext>
            </p:extLst>
          </p:nvPr>
        </p:nvGraphicFramePr>
        <p:xfrm>
          <a:off x="1187624" y="2276872"/>
          <a:ext cx="6408712" cy="4251970"/>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0F055107-78F6-9480-11AE-8B69FA938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1290126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dirty="0"/>
              <a:t>Utvärdering jaktegenskaper</a:t>
            </a:r>
            <a:br>
              <a:rPr lang="sv-SE" sz="1300" dirty="0"/>
            </a:br>
            <a:r>
              <a:rPr lang="sv-SE" sz="2700" dirty="0"/>
              <a:t>Lydnad och samarbete</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782390" y="1215575"/>
            <a:ext cx="6987022" cy="646331"/>
          </a:xfrm>
          <a:prstGeom prst="rect">
            <a:avLst/>
          </a:prstGeom>
          <a:noFill/>
        </p:spPr>
        <p:txBody>
          <a:bodyPr wrap="square" rtlCol="0">
            <a:spAutoFit/>
          </a:bodyPr>
          <a:lstStyle/>
          <a:p>
            <a:r>
              <a:rPr lang="sv-SE" dirty="0"/>
              <a:t>Här har vi en negativ trend. Det bör vi ta på allvar. En jämthund skall samarbeta med sin förare enligt vår jaktliga rasstandard.</a:t>
            </a:r>
          </a:p>
        </p:txBody>
      </p:sp>
      <p:graphicFrame>
        <p:nvGraphicFramePr>
          <p:cNvPr id="5" name="Diagram 4">
            <a:extLst>
              <a:ext uri="{FF2B5EF4-FFF2-40B4-BE49-F238E27FC236}">
                <a16:creationId xmlns:a16="http://schemas.microsoft.com/office/drawing/2014/main" id="{5285C0A5-AF13-460D-8CD4-B510159E20D3}"/>
              </a:ext>
            </a:extLst>
          </p:cNvPr>
          <p:cNvGraphicFramePr>
            <a:graphicFrameLocks/>
          </p:cNvGraphicFramePr>
          <p:nvPr>
            <p:extLst>
              <p:ext uri="{D42A27DB-BD31-4B8C-83A1-F6EECF244321}">
                <p14:modId xmlns:p14="http://schemas.microsoft.com/office/powerpoint/2010/main" val="880042972"/>
              </p:ext>
            </p:extLst>
          </p:nvPr>
        </p:nvGraphicFramePr>
        <p:xfrm>
          <a:off x="899592" y="2218783"/>
          <a:ext cx="6768752" cy="3874513"/>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AE839D3D-FE22-C0A5-159C-3F47446DB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1652455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7494" y="222955"/>
            <a:ext cx="6100869" cy="1117813"/>
          </a:xfrm>
        </p:spPr>
        <p:txBody>
          <a:bodyPr>
            <a:normAutofit fontScale="90000"/>
          </a:bodyPr>
          <a:lstStyle/>
          <a:p>
            <a:r>
              <a:rPr lang="sv-SE" sz="4000" dirty="0"/>
              <a:t>Procent pristagare per årskull</a:t>
            </a:r>
            <a:br>
              <a:rPr lang="sv-SE" sz="1300" dirty="0"/>
            </a:br>
            <a:endParaRPr lang="sv-SE" sz="2700" dirty="0"/>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683568" y="1062249"/>
            <a:ext cx="7920880" cy="646331"/>
          </a:xfrm>
          <a:prstGeom prst="rect">
            <a:avLst/>
          </a:prstGeom>
          <a:noFill/>
        </p:spPr>
        <p:txBody>
          <a:bodyPr wrap="square" rtlCol="0">
            <a:spAutoFit/>
          </a:bodyPr>
          <a:lstStyle/>
          <a:p>
            <a:r>
              <a:rPr lang="sv-SE" dirty="0"/>
              <a:t>Vi har som mål att nå 35% pristagare på färdiga hundar enligt RAS. Hundar födda 2020 ligger nu på 32% så vi är inte långt ifrån att nå målet som vi satt upp.</a:t>
            </a:r>
          </a:p>
        </p:txBody>
      </p:sp>
      <p:graphicFrame>
        <p:nvGraphicFramePr>
          <p:cNvPr id="7" name="Diagram 6">
            <a:extLst>
              <a:ext uri="{FF2B5EF4-FFF2-40B4-BE49-F238E27FC236}">
                <a16:creationId xmlns:a16="http://schemas.microsoft.com/office/drawing/2014/main" id="{52426A75-9E8B-4B93-A647-5F9B66FD14E9}"/>
              </a:ext>
            </a:extLst>
          </p:cNvPr>
          <p:cNvGraphicFramePr>
            <a:graphicFrameLocks/>
          </p:cNvGraphicFramePr>
          <p:nvPr>
            <p:extLst>
              <p:ext uri="{D42A27DB-BD31-4B8C-83A1-F6EECF244321}">
                <p14:modId xmlns:p14="http://schemas.microsoft.com/office/powerpoint/2010/main" val="1314825982"/>
              </p:ext>
            </p:extLst>
          </p:nvPr>
        </p:nvGraphicFramePr>
        <p:xfrm>
          <a:off x="755576" y="2204865"/>
          <a:ext cx="7272808" cy="3780348"/>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C88792B2-5762-FB8A-C570-B95D261C7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245672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99592" y="39832"/>
            <a:ext cx="6100869" cy="1117813"/>
          </a:xfrm>
        </p:spPr>
        <p:txBody>
          <a:bodyPr>
            <a:normAutofit/>
          </a:bodyPr>
          <a:lstStyle/>
          <a:p>
            <a:r>
              <a:rPr lang="sv-SE" dirty="0"/>
              <a:t>Exteriör</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755576" y="1042864"/>
            <a:ext cx="7302030" cy="923330"/>
          </a:xfrm>
          <a:prstGeom prst="rect">
            <a:avLst/>
          </a:prstGeom>
          <a:noFill/>
        </p:spPr>
        <p:txBody>
          <a:bodyPr wrap="square" rtlCol="0">
            <a:spAutoFit/>
          </a:bodyPr>
          <a:lstStyle/>
          <a:p>
            <a:r>
              <a:rPr lang="sv-SE" dirty="0"/>
              <a:t>Nedanstående diagram visar procent CK i olika årskullar. Den långsiktiga trenden går mot bättre hundar. Vi har som mål att nå 15% CK på färdiga hundar. Vi har nu 13% </a:t>
            </a:r>
            <a:r>
              <a:rPr lang="sv-SE" dirty="0" err="1"/>
              <a:t>ck</a:t>
            </a:r>
            <a:r>
              <a:rPr lang="sv-SE" dirty="0"/>
              <a:t> på hundar 2020 så vi närmar oss målet.</a:t>
            </a:r>
          </a:p>
        </p:txBody>
      </p:sp>
      <p:graphicFrame>
        <p:nvGraphicFramePr>
          <p:cNvPr id="4" name="Diagram 3">
            <a:extLst>
              <a:ext uri="{FF2B5EF4-FFF2-40B4-BE49-F238E27FC236}">
                <a16:creationId xmlns:a16="http://schemas.microsoft.com/office/drawing/2014/main" id="{39A1A549-776D-4F58-B0F8-345220EFCFD1}"/>
              </a:ext>
            </a:extLst>
          </p:cNvPr>
          <p:cNvGraphicFramePr>
            <a:graphicFrameLocks/>
          </p:cNvGraphicFramePr>
          <p:nvPr>
            <p:extLst>
              <p:ext uri="{D42A27DB-BD31-4B8C-83A1-F6EECF244321}">
                <p14:modId xmlns:p14="http://schemas.microsoft.com/office/powerpoint/2010/main" val="183070360"/>
              </p:ext>
            </p:extLst>
          </p:nvPr>
        </p:nvGraphicFramePr>
        <p:xfrm>
          <a:off x="875488" y="2204864"/>
          <a:ext cx="7440928" cy="3528392"/>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dobjekt 4">
            <a:extLst>
              <a:ext uri="{FF2B5EF4-FFF2-40B4-BE49-F238E27FC236}">
                <a16:creationId xmlns:a16="http://schemas.microsoft.com/office/drawing/2014/main" id="{09A5EE3E-2CE8-2E85-3009-310363907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65940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971600" y="242923"/>
            <a:ext cx="6100869" cy="1117813"/>
          </a:xfrm>
        </p:spPr>
        <p:txBody>
          <a:bodyPr>
            <a:normAutofit/>
          </a:bodyPr>
          <a:lstStyle/>
          <a:p>
            <a:r>
              <a:rPr lang="sv-SE" dirty="0"/>
              <a:t>HD och ED röntgen</a:t>
            </a:r>
          </a:p>
        </p:txBody>
      </p:sp>
      <p:sp>
        <p:nvSpPr>
          <p:cNvPr id="6" name="textruta 5"/>
          <p:cNvSpPr txBox="1"/>
          <p:nvPr/>
        </p:nvSpPr>
        <p:spPr>
          <a:xfrm>
            <a:off x="899592" y="1360736"/>
            <a:ext cx="6876256" cy="916136"/>
          </a:xfrm>
          <a:prstGeom prst="rect">
            <a:avLst/>
          </a:prstGeom>
          <a:noFill/>
        </p:spPr>
        <p:txBody>
          <a:bodyPr wrap="square" rtlCol="0">
            <a:spAutoFit/>
          </a:bodyPr>
          <a:lstStyle/>
          <a:p>
            <a:r>
              <a:rPr lang="sv-SE" dirty="0"/>
              <a:t>Ca 50% av alla Jämthundar röntgas både på armbågar och höftleder. Detta är superfint och det gör att vi har bra kontroll på HD och ED problematiken.</a:t>
            </a:r>
          </a:p>
        </p:txBody>
      </p:sp>
      <p:graphicFrame>
        <p:nvGraphicFramePr>
          <p:cNvPr id="3" name="Diagram 2">
            <a:extLst>
              <a:ext uri="{FF2B5EF4-FFF2-40B4-BE49-F238E27FC236}">
                <a16:creationId xmlns:a16="http://schemas.microsoft.com/office/drawing/2014/main" id="{739FE730-1BA0-2812-7283-541201B5F200}"/>
              </a:ext>
            </a:extLst>
          </p:cNvPr>
          <p:cNvGraphicFramePr>
            <a:graphicFrameLocks/>
          </p:cNvGraphicFramePr>
          <p:nvPr>
            <p:extLst>
              <p:ext uri="{D42A27DB-BD31-4B8C-83A1-F6EECF244321}">
                <p14:modId xmlns:p14="http://schemas.microsoft.com/office/powerpoint/2010/main" val="1581225475"/>
              </p:ext>
            </p:extLst>
          </p:nvPr>
        </p:nvGraphicFramePr>
        <p:xfrm>
          <a:off x="883184" y="2564904"/>
          <a:ext cx="6569136" cy="3096344"/>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AE18D469-F9B4-FC1F-82E8-3E87A6159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1191865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475656" y="4780"/>
            <a:ext cx="6100869" cy="1117813"/>
          </a:xfrm>
        </p:spPr>
        <p:txBody>
          <a:bodyPr>
            <a:normAutofit/>
          </a:bodyPr>
          <a:lstStyle/>
          <a:p>
            <a:r>
              <a:rPr lang="sv-SE" dirty="0"/>
              <a:t>Diagnoser HD röntgen</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6" name="textruta 5"/>
          <p:cNvSpPr txBox="1"/>
          <p:nvPr/>
        </p:nvSpPr>
        <p:spPr>
          <a:xfrm>
            <a:off x="971600" y="879103"/>
            <a:ext cx="7272808" cy="646331"/>
          </a:xfrm>
          <a:prstGeom prst="rect">
            <a:avLst/>
          </a:prstGeom>
          <a:noFill/>
        </p:spPr>
        <p:txBody>
          <a:bodyPr wrap="square" rtlCol="0">
            <a:spAutoFit/>
          </a:bodyPr>
          <a:lstStyle/>
          <a:p>
            <a:r>
              <a:rPr lang="sv-SE" dirty="0"/>
              <a:t>Vi har mycket bra resultat vid röntgen av höfter. 96% är friröntgade med A eller B i årskull 2024. </a:t>
            </a:r>
          </a:p>
        </p:txBody>
      </p:sp>
      <p:graphicFrame>
        <p:nvGraphicFramePr>
          <p:cNvPr id="5" name="Diagram 4">
            <a:extLst>
              <a:ext uri="{FF2B5EF4-FFF2-40B4-BE49-F238E27FC236}">
                <a16:creationId xmlns:a16="http://schemas.microsoft.com/office/drawing/2014/main" id="{F7D64734-F9E9-EAF6-22A2-743B85F3251C}"/>
              </a:ext>
            </a:extLst>
          </p:cNvPr>
          <p:cNvGraphicFramePr>
            <a:graphicFrameLocks/>
          </p:cNvGraphicFramePr>
          <p:nvPr>
            <p:extLst>
              <p:ext uri="{D42A27DB-BD31-4B8C-83A1-F6EECF244321}">
                <p14:modId xmlns:p14="http://schemas.microsoft.com/office/powerpoint/2010/main" val="809833000"/>
              </p:ext>
            </p:extLst>
          </p:nvPr>
        </p:nvGraphicFramePr>
        <p:xfrm>
          <a:off x="683568" y="1909762"/>
          <a:ext cx="7632847" cy="4327550"/>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objekt 3">
            <a:extLst>
              <a:ext uri="{FF2B5EF4-FFF2-40B4-BE49-F238E27FC236}">
                <a16:creationId xmlns:a16="http://schemas.microsoft.com/office/drawing/2014/main" id="{20609964-D5B6-E1AC-5F74-4000B15A4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451151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475656" y="188640"/>
            <a:ext cx="6100869" cy="1117813"/>
          </a:xfrm>
        </p:spPr>
        <p:txBody>
          <a:bodyPr>
            <a:normAutofit/>
          </a:bodyPr>
          <a:lstStyle/>
          <a:p>
            <a:r>
              <a:rPr lang="sv-SE" dirty="0"/>
              <a:t>ED röntgen</a:t>
            </a:r>
          </a:p>
        </p:txBody>
      </p:sp>
      <p:sp>
        <p:nvSpPr>
          <p:cNvPr id="6" name="textruta 5"/>
          <p:cNvSpPr txBox="1"/>
          <p:nvPr/>
        </p:nvSpPr>
        <p:spPr>
          <a:xfrm>
            <a:off x="899592" y="1196752"/>
            <a:ext cx="6987022" cy="646331"/>
          </a:xfrm>
          <a:prstGeom prst="rect">
            <a:avLst/>
          </a:prstGeom>
          <a:noFill/>
        </p:spPr>
        <p:txBody>
          <a:bodyPr wrap="square" rtlCol="0">
            <a:spAutoFit/>
          </a:bodyPr>
          <a:lstStyle/>
          <a:p>
            <a:r>
              <a:rPr lang="sv-SE" dirty="0"/>
              <a:t>Jämthunden har också en bra ED status och vi ser inte någon avvikande trend. 95% har inte några anmärkningar på armbågar på årskull 2024.</a:t>
            </a:r>
          </a:p>
        </p:txBody>
      </p:sp>
      <p:graphicFrame>
        <p:nvGraphicFramePr>
          <p:cNvPr id="4" name="Diagram 3">
            <a:extLst>
              <a:ext uri="{FF2B5EF4-FFF2-40B4-BE49-F238E27FC236}">
                <a16:creationId xmlns:a16="http://schemas.microsoft.com/office/drawing/2014/main" id="{2742FE25-1AD1-C22B-A1E5-D95B929B3F73}"/>
              </a:ext>
            </a:extLst>
          </p:cNvPr>
          <p:cNvGraphicFramePr>
            <a:graphicFrameLocks/>
          </p:cNvGraphicFramePr>
          <p:nvPr>
            <p:extLst>
              <p:ext uri="{D42A27DB-BD31-4B8C-83A1-F6EECF244321}">
                <p14:modId xmlns:p14="http://schemas.microsoft.com/office/powerpoint/2010/main" val="2804626856"/>
              </p:ext>
            </p:extLst>
          </p:nvPr>
        </p:nvGraphicFramePr>
        <p:xfrm>
          <a:off x="971600" y="2057400"/>
          <a:ext cx="7200799" cy="4107904"/>
        </p:xfrm>
        <a:graphic>
          <a:graphicData uri="http://schemas.openxmlformats.org/drawingml/2006/chart">
            <c:chart xmlns:c="http://schemas.openxmlformats.org/drawingml/2006/chart" xmlns:r="http://schemas.openxmlformats.org/officeDocument/2006/relationships" r:id="rId2"/>
          </a:graphicData>
        </a:graphic>
      </p:graphicFrame>
      <p:pic>
        <p:nvPicPr>
          <p:cNvPr id="3" name="Bildobjekt 2">
            <a:extLst>
              <a:ext uri="{FF2B5EF4-FFF2-40B4-BE49-F238E27FC236}">
                <a16:creationId xmlns:a16="http://schemas.microsoft.com/office/drawing/2014/main" id="{648B10C1-42E3-8E0C-9F7A-3B9D94EDF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161838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2039579" y="446807"/>
            <a:ext cx="5052701" cy="1470025"/>
          </a:xfrm>
        </p:spPr>
        <p:txBody>
          <a:bodyPr>
            <a:noAutofit/>
          </a:bodyPr>
          <a:lstStyle/>
          <a:p>
            <a:r>
              <a:rPr lang="sv-SE" sz="3200" dirty="0"/>
              <a:t>Statistik för utvärdering av RAS för Jämthund 2025.</a:t>
            </a:r>
            <a:br>
              <a:rPr lang="sv-SE" sz="3200" dirty="0"/>
            </a:br>
            <a:r>
              <a:rPr lang="sv-SE" sz="3200" dirty="0"/>
              <a:t> </a:t>
            </a:r>
          </a:p>
        </p:txBody>
      </p:sp>
      <p:sp>
        <p:nvSpPr>
          <p:cNvPr id="3" name="Underrubrik 2"/>
          <p:cNvSpPr>
            <a:spLocks noGrp="1"/>
          </p:cNvSpPr>
          <p:nvPr>
            <p:ph type="subTitle" idx="1"/>
          </p:nvPr>
        </p:nvSpPr>
        <p:spPr>
          <a:xfrm>
            <a:off x="2483768" y="1844824"/>
            <a:ext cx="6552728" cy="4752528"/>
          </a:xfrm>
        </p:spPr>
        <p:txBody>
          <a:bodyPr>
            <a:normAutofit/>
          </a:bodyPr>
          <a:lstStyle/>
          <a:p>
            <a:pPr algn="l"/>
            <a:r>
              <a:rPr lang="sv-SE" sz="1800" dirty="0">
                <a:solidFill>
                  <a:schemeClr val="tx1"/>
                </a:solidFill>
              </a:rPr>
              <a:t>Följande punkter är utvärderade :</a:t>
            </a:r>
          </a:p>
          <a:p>
            <a:pPr marL="457200" indent="-457200" algn="l">
              <a:buFont typeface="Arial" panose="020B0604020202020204" pitchFamily="34" charset="0"/>
              <a:buChar char="•"/>
            </a:pPr>
            <a:r>
              <a:rPr lang="sv-SE" sz="1800" dirty="0">
                <a:solidFill>
                  <a:schemeClr val="tx1"/>
                </a:solidFill>
              </a:rPr>
              <a:t>Registreringstatistik / Importstatistik</a:t>
            </a:r>
          </a:p>
          <a:p>
            <a:pPr marL="457200" indent="-457200" algn="l">
              <a:buFont typeface="Arial" panose="020B0604020202020204" pitchFamily="34" charset="0"/>
              <a:buChar char="•"/>
            </a:pPr>
            <a:r>
              <a:rPr lang="sv-SE" sz="1800" dirty="0">
                <a:solidFill>
                  <a:schemeClr val="tx1"/>
                </a:solidFill>
              </a:rPr>
              <a:t>Inavelsökning – Mål under 2,5 %.</a:t>
            </a:r>
          </a:p>
          <a:p>
            <a:pPr marL="457200" indent="-457200" algn="l">
              <a:buFont typeface="Arial" panose="020B0604020202020204" pitchFamily="34" charset="0"/>
              <a:buChar char="•"/>
            </a:pPr>
            <a:r>
              <a:rPr lang="sv-SE" sz="1800" dirty="0">
                <a:solidFill>
                  <a:schemeClr val="tx1"/>
                </a:solidFill>
              </a:rPr>
              <a:t>Genomsnittlig inavelsgrad på 5 generationer.</a:t>
            </a:r>
          </a:p>
          <a:p>
            <a:pPr marL="457200" indent="-457200" algn="l">
              <a:buFont typeface="Arial" panose="020B0604020202020204" pitchFamily="34" charset="0"/>
              <a:buChar char="•"/>
            </a:pPr>
            <a:r>
              <a:rPr lang="sv-SE" sz="1800" dirty="0">
                <a:solidFill>
                  <a:schemeClr val="tx1"/>
                </a:solidFill>
              </a:rPr>
              <a:t>Jaktprovsstatistik – Pristagarprocent på årskull – Mål över 35%.</a:t>
            </a:r>
          </a:p>
          <a:p>
            <a:pPr marL="457200" indent="-457200" algn="l">
              <a:buFont typeface="Arial" panose="020B0604020202020204" pitchFamily="34" charset="0"/>
              <a:buChar char="•"/>
            </a:pPr>
            <a:r>
              <a:rPr lang="sv-SE" sz="1800" dirty="0">
                <a:solidFill>
                  <a:schemeClr val="tx1"/>
                </a:solidFill>
              </a:rPr>
              <a:t>Utveckling olika jaktegenskaper som bedöms på jaktprov.</a:t>
            </a:r>
          </a:p>
          <a:p>
            <a:pPr marL="457200" indent="-457200" algn="l">
              <a:buFont typeface="Arial" panose="020B0604020202020204" pitchFamily="34" charset="0"/>
              <a:buChar char="•"/>
            </a:pPr>
            <a:r>
              <a:rPr lang="sv-SE" sz="1800" dirty="0">
                <a:solidFill>
                  <a:schemeClr val="tx1"/>
                </a:solidFill>
              </a:rPr>
              <a:t>Hälsa/ HD.</a:t>
            </a:r>
          </a:p>
          <a:p>
            <a:pPr marL="457200" indent="-457200" algn="l">
              <a:buFont typeface="Arial" panose="020B0604020202020204" pitchFamily="34" charset="0"/>
              <a:buChar char="•"/>
            </a:pPr>
            <a:r>
              <a:rPr lang="sv-SE" sz="1800" dirty="0">
                <a:solidFill>
                  <a:schemeClr val="tx1"/>
                </a:solidFill>
              </a:rPr>
              <a:t>Hälsa / ED.</a:t>
            </a:r>
          </a:p>
          <a:p>
            <a:pPr marL="457200" indent="-457200" algn="l">
              <a:buFont typeface="Arial" panose="020B0604020202020204" pitchFamily="34" charset="0"/>
              <a:buChar char="•"/>
            </a:pPr>
            <a:r>
              <a:rPr lang="sv-SE" sz="1800" dirty="0">
                <a:solidFill>
                  <a:schemeClr val="tx1"/>
                </a:solidFill>
              </a:rPr>
              <a:t>Hälsa utvärdering ögonlysning</a:t>
            </a:r>
          </a:p>
          <a:p>
            <a:pPr marL="457200" indent="-457200" algn="l">
              <a:buFont typeface="Arial" panose="020B0604020202020204" pitchFamily="34" charset="0"/>
              <a:buChar char="•"/>
            </a:pPr>
            <a:r>
              <a:rPr lang="sv-SE" sz="1800" dirty="0">
                <a:solidFill>
                  <a:schemeClr val="tx1"/>
                </a:solidFill>
              </a:rPr>
              <a:t>Hälsa övrigt. </a:t>
            </a:r>
          </a:p>
          <a:p>
            <a:pPr marL="457200" indent="-457200" algn="l">
              <a:buFont typeface="Arial" panose="020B0604020202020204" pitchFamily="34" charset="0"/>
              <a:buChar char="•"/>
            </a:pPr>
            <a:r>
              <a:rPr lang="sv-SE" sz="1800" dirty="0">
                <a:solidFill>
                  <a:schemeClr val="tx1"/>
                </a:solidFill>
              </a:rPr>
              <a:t>Hanhundsanvändning.</a:t>
            </a:r>
          </a:p>
          <a:p>
            <a:pPr marL="457200" indent="-457200" algn="l">
              <a:buFont typeface="Arial" panose="020B0604020202020204" pitchFamily="34" charset="0"/>
              <a:buChar char="•"/>
            </a:pPr>
            <a:r>
              <a:rPr lang="sv-SE" sz="1800" dirty="0">
                <a:solidFill>
                  <a:schemeClr val="tx1"/>
                </a:solidFill>
              </a:rPr>
              <a:t>Exteriör – Mål 10% CK av 5åriga hundar eller äldre.</a:t>
            </a:r>
          </a:p>
          <a:p>
            <a:endParaRPr lang="sv-SE" dirty="0"/>
          </a:p>
          <a:p>
            <a:endParaRPr lang="sv-SE" dirty="0"/>
          </a:p>
          <a:p>
            <a:endParaRPr lang="sv-SE" dirty="0"/>
          </a:p>
        </p:txBody>
      </p:sp>
      <p:pic>
        <p:nvPicPr>
          <p:cNvPr id="5" name="Bildobjekt 4"/>
          <p:cNvPicPr>
            <a:picLocks noChangeAspect="1"/>
          </p:cNvPicPr>
          <p:nvPr/>
        </p:nvPicPr>
        <p:blipFill rotWithShape="1">
          <a:blip r:embed="rId2" cstate="print">
            <a:extLst>
              <a:ext uri="{28A0092B-C50C-407E-A947-70E740481C1C}">
                <a14:useLocalDpi xmlns:a14="http://schemas.microsoft.com/office/drawing/2010/main" val="0"/>
              </a:ext>
            </a:extLst>
          </a:blip>
          <a:srcRect l="8446" t="-105" r="46318" b="105"/>
          <a:stretch/>
        </p:blipFill>
        <p:spPr>
          <a:xfrm>
            <a:off x="0" y="-232534"/>
            <a:ext cx="2195736" cy="7090534"/>
          </a:xfrm>
          <a:prstGeom prst="rect">
            <a:avLst/>
          </a:prstGeom>
        </p:spPr>
      </p:pic>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88640"/>
            <a:ext cx="2129071" cy="1506410"/>
          </a:xfrm>
          <a:prstGeom prst="rect">
            <a:avLst/>
          </a:prstGeom>
        </p:spPr>
      </p:pic>
    </p:spTree>
    <p:extLst>
      <p:ext uri="{BB962C8B-B14F-4D97-AF65-F5344CB8AC3E}">
        <p14:creationId xmlns:p14="http://schemas.microsoft.com/office/powerpoint/2010/main" val="408356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arn(inVertic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arn(inVertical)">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barn(inVertical)">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barn(inVertical)">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331640" y="188641"/>
            <a:ext cx="6244885" cy="648072"/>
          </a:xfrm>
        </p:spPr>
        <p:txBody>
          <a:bodyPr>
            <a:normAutofit fontScale="90000"/>
          </a:bodyPr>
          <a:lstStyle/>
          <a:p>
            <a:r>
              <a:rPr lang="sv-SE" dirty="0"/>
              <a:t>Ögonlysning</a:t>
            </a:r>
          </a:p>
        </p:txBody>
      </p:sp>
      <p:sp>
        <p:nvSpPr>
          <p:cNvPr id="6" name="textruta 5"/>
          <p:cNvSpPr txBox="1"/>
          <p:nvPr/>
        </p:nvSpPr>
        <p:spPr>
          <a:xfrm>
            <a:off x="899592" y="908720"/>
            <a:ext cx="7776864" cy="1200329"/>
          </a:xfrm>
          <a:prstGeom prst="rect">
            <a:avLst/>
          </a:prstGeom>
          <a:noFill/>
        </p:spPr>
        <p:txBody>
          <a:bodyPr wrap="square" rtlCol="0">
            <a:spAutoFit/>
          </a:bodyPr>
          <a:lstStyle/>
          <a:p>
            <a:r>
              <a:rPr lang="sv-SE" dirty="0"/>
              <a:t>Från den 1:a januari 2023 så har vi en rekommendation att alla avelshundar skall vara ögonlysta inom ett år innan parning för att hitta eventuellt ärftliga ögonsjukdomar. Vi kan nu se att fler ögonlyser sina hundar. I årskullen 2020 är det 10% av registrerade hundar som nu är ögonlysta.</a:t>
            </a:r>
          </a:p>
        </p:txBody>
      </p:sp>
      <p:graphicFrame>
        <p:nvGraphicFramePr>
          <p:cNvPr id="4" name="Diagram 3">
            <a:extLst>
              <a:ext uri="{FF2B5EF4-FFF2-40B4-BE49-F238E27FC236}">
                <a16:creationId xmlns:a16="http://schemas.microsoft.com/office/drawing/2014/main" id="{E38B71DD-3ED6-CAC1-2244-E7FD97AE7292}"/>
              </a:ext>
            </a:extLst>
          </p:cNvPr>
          <p:cNvGraphicFramePr>
            <a:graphicFrameLocks/>
          </p:cNvGraphicFramePr>
          <p:nvPr>
            <p:extLst>
              <p:ext uri="{D42A27DB-BD31-4B8C-83A1-F6EECF244321}">
                <p14:modId xmlns:p14="http://schemas.microsoft.com/office/powerpoint/2010/main" val="1146951555"/>
              </p:ext>
            </p:extLst>
          </p:nvPr>
        </p:nvGraphicFramePr>
        <p:xfrm>
          <a:off x="929680" y="2207360"/>
          <a:ext cx="7530752" cy="3891880"/>
        </p:xfrm>
        <a:graphic>
          <a:graphicData uri="http://schemas.openxmlformats.org/drawingml/2006/chart">
            <c:chart xmlns:c="http://schemas.openxmlformats.org/drawingml/2006/chart" xmlns:r="http://schemas.openxmlformats.org/officeDocument/2006/relationships" r:id="rId2"/>
          </a:graphicData>
        </a:graphic>
      </p:graphicFrame>
      <p:pic>
        <p:nvPicPr>
          <p:cNvPr id="3" name="Bildobjekt 2">
            <a:extLst>
              <a:ext uri="{FF2B5EF4-FFF2-40B4-BE49-F238E27FC236}">
                <a16:creationId xmlns:a16="http://schemas.microsoft.com/office/drawing/2014/main" id="{0576DEAA-749F-8A55-0B33-D16FE3484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81421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331640" y="188641"/>
            <a:ext cx="6244885" cy="648072"/>
          </a:xfrm>
        </p:spPr>
        <p:txBody>
          <a:bodyPr>
            <a:normAutofit fontScale="90000"/>
          </a:bodyPr>
          <a:lstStyle/>
          <a:p>
            <a:r>
              <a:rPr lang="sv-SE" dirty="0"/>
              <a:t>Ögon</a:t>
            </a:r>
          </a:p>
        </p:txBody>
      </p:sp>
      <p:sp>
        <p:nvSpPr>
          <p:cNvPr id="6" name="textruta 5"/>
          <p:cNvSpPr txBox="1"/>
          <p:nvPr/>
        </p:nvSpPr>
        <p:spPr>
          <a:xfrm>
            <a:off x="899592" y="908720"/>
            <a:ext cx="7776864" cy="1477328"/>
          </a:xfrm>
          <a:prstGeom prst="rect">
            <a:avLst/>
          </a:prstGeom>
          <a:noFill/>
        </p:spPr>
        <p:txBody>
          <a:bodyPr wrap="square" rtlCol="0">
            <a:spAutoFit/>
          </a:bodyPr>
          <a:lstStyle/>
          <a:p>
            <a:r>
              <a:rPr lang="sv-SE" dirty="0"/>
              <a:t>I detta diagram visar via andelen UA av </a:t>
            </a:r>
            <a:r>
              <a:rPr lang="sv-SE" dirty="0" err="1"/>
              <a:t>ögonlysta</a:t>
            </a:r>
            <a:r>
              <a:rPr lang="sv-SE" dirty="0"/>
              <a:t> hundar per årskull. Vi visar även andelen hundar som fått en diagnos. Observera att hundar kan få UA även om de har en diagnos. Diagnosen kan ju vara en skada eller någon annan icke ärftlig anmärkning. Vi ser också att detta är åldersrelaterat då tex katarakt är en ålderssjukdom.</a:t>
            </a:r>
          </a:p>
        </p:txBody>
      </p:sp>
      <p:graphicFrame>
        <p:nvGraphicFramePr>
          <p:cNvPr id="5" name="Diagram 4">
            <a:extLst>
              <a:ext uri="{FF2B5EF4-FFF2-40B4-BE49-F238E27FC236}">
                <a16:creationId xmlns:a16="http://schemas.microsoft.com/office/drawing/2014/main" id="{2BB1DF3C-103D-74F7-D172-712092D67BEF}"/>
              </a:ext>
            </a:extLst>
          </p:cNvPr>
          <p:cNvGraphicFramePr>
            <a:graphicFrameLocks/>
          </p:cNvGraphicFramePr>
          <p:nvPr>
            <p:extLst>
              <p:ext uri="{D42A27DB-BD31-4B8C-83A1-F6EECF244321}">
                <p14:modId xmlns:p14="http://schemas.microsoft.com/office/powerpoint/2010/main" val="238445596"/>
              </p:ext>
            </p:extLst>
          </p:nvPr>
        </p:nvGraphicFramePr>
        <p:xfrm>
          <a:off x="467544" y="2492896"/>
          <a:ext cx="8136904" cy="4032448"/>
        </p:xfrm>
        <a:graphic>
          <a:graphicData uri="http://schemas.openxmlformats.org/drawingml/2006/chart">
            <c:chart xmlns:c="http://schemas.openxmlformats.org/drawingml/2006/chart" xmlns:r="http://schemas.openxmlformats.org/officeDocument/2006/relationships" r:id="rId2"/>
          </a:graphicData>
        </a:graphic>
      </p:graphicFrame>
      <p:pic>
        <p:nvPicPr>
          <p:cNvPr id="3" name="Bildobjekt 2">
            <a:extLst>
              <a:ext uri="{FF2B5EF4-FFF2-40B4-BE49-F238E27FC236}">
                <a16:creationId xmlns:a16="http://schemas.microsoft.com/office/drawing/2014/main" id="{C7B94747-63FD-FD6F-0860-E44A83DC8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541674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EEDB3EC2-648F-0394-E7FE-5B4BF0A3C271}"/>
              </a:ext>
            </a:extLst>
          </p:cNvPr>
          <p:cNvSpPr>
            <a:spLocks noGrp="1"/>
          </p:cNvSpPr>
          <p:nvPr>
            <p:ph type="ctrTitle"/>
          </p:nvPr>
        </p:nvSpPr>
        <p:spPr>
          <a:xfrm>
            <a:off x="1331640" y="188641"/>
            <a:ext cx="6244885" cy="648072"/>
          </a:xfrm>
        </p:spPr>
        <p:txBody>
          <a:bodyPr>
            <a:normAutofit fontScale="90000"/>
          </a:bodyPr>
          <a:lstStyle/>
          <a:p>
            <a:r>
              <a:rPr lang="sv-SE" dirty="0"/>
              <a:t>Ögon</a:t>
            </a:r>
          </a:p>
        </p:txBody>
      </p:sp>
      <p:sp>
        <p:nvSpPr>
          <p:cNvPr id="6" name="textruta 5">
            <a:extLst>
              <a:ext uri="{FF2B5EF4-FFF2-40B4-BE49-F238E27FC236}">
                <a16:creationId xmlns:a16="http://schemas.microsoft.com/office/drawing/2014/main" id="{6DB157B5-0D3A-B04D-18F7-1FDC8EE47BA5}"/>
              </a:ext>
            </a:extLst>
          </p:cNvPr>
          <p:cNvSpPr txBox="1"/>
          <p:nvPr/>
        </p:nvSpPr>
        <p:spPr>
          <a:xfrm>
            <a:off x="611560" y="836713"/>
            <a:ext cx="720080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prstClr val="white"/>
                </a:solidFill>
                <a:latin typeface="Calibri"/>
              </a:rPr>
              <a:t>Totalt ögonlystes 70 </a:t>
            </a:r>
            <a:r>
              <a:rPr lang="sv-SE" sz="1400" dirty="0" err="1">
                <a:solidFill>
                  <a:prstClr val="white"/>
                </a:solidFill>
                <a:latin typeface="Calibri"/>
              </a:rPr>
              <a:t>st</a:t>
            </a:r>
            <a:r>
              <a:rPr lang="sv-SE" sz="1400" dirty="0">
                <a:solidFill>
                  <a:prstClr val="white"/>
                </a:solidFill>
                <a:latin typeface="Calibri"/>
              </a:rPr>
              <a:t> hundar år 2025. 2 av dessa hundar diagnosticerades med någon typ av ärftlig ögonsjukdom. En fick diagnosen PRA men har ögonlysts igen och fick då ändrad diagnos till katarakt ärftlighet okänd. Jämthunden har en mycket bra ögonstatus.</a:t>
            </a:r>
            <a:endParaRPr kumimoji="0" lang="sv-SE" sz="14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8" name="Tabell 7">
            <a:extLst>
              <a:ext uri="{FF2B5EF4-FFF2-40B4-BE49-F238E27FC236}">
                <a16:creationId xmlns:a16="http://schemas.microsoft.com/office/drawing/2014/main" id="{DB852B6B-3981-9FDE-37D7-0AA3CC8FE840}"/>
              </a:ext>
            </a:extLst>
          </p:cNvPr>
          <p:cNvGraphicFramePr>
            <a:graphicFrameLocks noGrp="1"/>
          </p:cNvGraphicFramePr>
          <p:nvPr>
            <p:extLst>
              <p:ext uri="{D42A27DB-BD31-4B8C-83A1-F6EECF244321}">
                <p14:modId xmlns:p14="http://schemas.microsoft.com/office/powerpoint/2010/main" val="1752964614"/>
              </p:ext>
            </p:extLst>
          </p:nvPr>
        </p:nvGraphicFramePr>
        <p:xfrm>
          <a:off x="565150" y="1772817"/>
          <a:ext cx="8013700" cy="4191345"/>
        </p:xfrm>
        <a:graphic>
          <a:graphicData uri="http://schemas.openxmlformats.org/drawingml/2006/table">
            <a:tbl>
              <a:tblPr/>
              <a:tblGrid>
                <a:gridCol w="4141734">
                  <a:extLst>
                    <a:ext uri="{9D8B030D-6E8A-4147-A177-3AD203B41FA5}">
                      <a16:colId xmlns:a16="http://schemas.microsoft.com/office/drawing/2014/main" val="799777611"/>
                    </a:ext>
                  </a:extLst>
                </a:gridCol>
                <a:gridCol w="2081975">
                  <a:extLst>
                    <a:ext uri="{9D8B030D-6E8A-4147-A177-3AD203B41FA5}">
                      <a16:colId xmlns:a16="http://schemas.microsoft.com/office/drawing/2014/main" val="1098502196"/>
                    </a:ext>
                  </a:extLst>
                </a:gridCol>
                <a:gridCol w="1095509">
                  <a:extLst>
                    <a:ext uri="{9D8B030D-6E8A-4147-A177-3AD203B41FA5}">
                      <a16:colId xmlns:a16="http://schemas.microsoft.com/office/drawing/2014/main" val="2245253265"/>
                    </a:ext>
                  </a:extLst>
                </a:gridCol>
                <a:gridCol w="694482">
                  <a:extLst>
                    <a:ext uri="{9D8B030D-6E8A-4147-A177-3AD203B41FA5}">
                      <a16:colId xmlns:a16="http://schemas.microsoft.com/office/drawing/2014/main" val="4055128554"/>
                    </a:ext>
                  </a:extLst>
                </a:gridCol>
              </a:tblGrid>
              <a:tr h="185913">
                <a:tc>
                  <a:txBody>
                    <a:bodyPr/>
                    <a:lstStyle/>
                    <a:p>
                      <a:pPr algn="l" fontAlgn="ctr">
                        <a:buNone/>
                      </a:pPr>
                      <a:r>
                        <a:rPr lang="sv-SE" sz="1100" b="1" i="0" u="none" strike="noStrike" dirty="0" err="1">
                          <a:solidFill>
                            <a:srgbClr val="000000"/>
                          </a:solidFill>
                          <a:effectLst/>
                          <a:latin typeface="Verdana" panose="020B0604030504040204" pitchFamily="34" charset="0"/>
                        </a:rPr>
                        <a:t>Ögonlysta</a:t>
                      </a:r>
                      <a:r>
                        <a:rPr lang="sv-SE" sz="1100" b="1" i="0" u="none" strike="noStrike" dirty="0">
                          <a:solidFill>
                            <a:srgbClr val="000000"/>
                          </a:solidFill>
                          <a:effectLst/>
                          <a:latin typeface="Verdana" panose="020B0604030504040204" pitchFamily="34" charset="0"/>
                        </a:rPr>
                        <a:t> hundar 2025 / från SKK avelsdata</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sv-SE"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sv-SE"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sv-SE"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3184446"/>
                  </a:ext>
                </a:extLst>
              </a:tr>
              <a:tr h="185913">
                <a:tc>
                  <a:txBody>
                    <a:bodyPr/>
                    <a:lstStyle/>
                    <a:p>
                      <a:pPr algn="l" fontAlgn="ctr">
                        <a:buNone/>
                      </a:pPr>
                      <a:r>
                        <a:rPr lang="sv-SE" sz="1100" b="1" i="0" u="none" strike="noStrike">
                          <a:solidFill>
                            <a:srgbClr val="003366"/>
                          </a:solidFill>
                          <a:effectLst/>
                          <a:latin typeface="Verdana" panose="020B0604030504040204" pitchFamily="34" charset="0"/>
                        </a:rPr>
                        <a:t>Diagnos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buNone/>
                      </a:pPr>
                      <a:r>
                        <a:rPr lang="sv-SE" sz="1100" b="1" i="0" u="none" strike="noStrike">
                          <a:solidFill>
                            <a:srgbClr val="003366"/>
                          </a:solidFill>
                          <a:effectLst/>
                          <a:latin typeface="Verdana" panose="020B0604030504040204" pitchFamily="34" charset="0"/>
                        </a:rPr>
                        <a:t>Antal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sv-SE" sz="1100" b="0" i="0" u="none" strike="noStrike">
                          <a:solidFill>
                            <a:srgbClr val="000000"/>
                          </a:solidFill>
                          <a:effectLst/>
                          <a:latin typeface="Aptos Narrow" panose="020B0004020202020204" pitchFamily="34" charset="0"/>
                        </a:rPr>
                        <a:t>Ärftlighet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sv-SE" sz="1100" b="0" i="0" u="none" strike="noStrike">
                          <a:solidFill>
                            <a:srgbClr val="000000"/>
                          </a:solidFill>
                          <a:effectLst/>
                          <a:latin typeface="Aptos Narrow" panose="020B0004020202020204" pitchFamily="34" charset="0"/>
                        </a:rPr>
                        <a:t>Andel av ögonlysta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862639510"/>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Katarakt, partiell cortex främre, lindrig. Ej ärftlig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sv-SE" sz="850" b="0" i="0" u="none" strike="noStrike" dirty="0">
                          <a:solidFill>
                            <a:srgbClr val="000000"/>
                          </a:solidFill>
                          <a:effectLst/>
                          <a:latin typeface="Verdana" panose="020B0604030504040204" pitchFamily="34" charset="0"/>
                        </a:rPr>
                        <a:t>1</a:t>
                      </a:r>
                    </a:p>
                  </a:txBody>
                  <a:tcPr marL="9525" marR="2571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Nej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4518196"/>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Katarakt, partiell cortex bakre, lindrig. Ärftlig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sv-SE" sz="850" b="0" i="0" u="none" strike="noStrike">
                          <a:solidFill>
                            <a:srgbClr val="000000"/>
                          </a:solidFill>
                          <a:effectLst/>
                          <a:latin typeface="Verdana" panose="020B0604030504040204" pitchFamily="34" charset="0"/>
                        </a:rPr>
                        <a:t>1</a:t>
                      </a:r>
                    </a:p>
                  </a:txBody>
                  <a:tcPr marL="9525" marR="2571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buNone/>
                      </a:pPr>
                      <a:r>
                        <a:rPr lang="sv-SE" sz="1100" b="0" i="0" u="none" strike="noStrike">
                          <a:solidFill>
                            <a:srgbClr val="000000"/>
                          </a:solidFill>
                          <a:effectLst/>
                          <a:latin typeface="Aptos Narrow" panose="020B0004020202020204" pitchFamily="34" charset="0"/>
                        </a:rPr>
                        <a:t>Ja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buNone/>
                      </a:pPr>
                      <a:r>
                        <a:rPr lang="sv-SE" sz="1100" b="0" i="0" u="none" strike="noStrike">
                          <a:solidFill>
                            <a:srgbClr val="000000"/>
                          </a:solidFill>
                          <a:effectLst/>
                          <a:latin typeface="Aptos Narrow" panose="020B000402020202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3647647"/>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Katarakt, partiell cortex främre Y-söm, lindrig. Genetisk betydelse okänd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sv-SE" sz="850" b="0" i="0" u="none" strike="noStrike">
                          <a:solidFill>
                            <a:srgbClr val="000000"/>
                          </a:solidFill>
                          <a:effectLst/>
                          <a:latin typeface="Verdana" panose="020B0604030504040204" pitchFamily="34" charset="0"/>
                        </a:rPr>
                        <a:t>1</a:t>
                      </a:r>
                    </a:p>
                  </a:txBody>
                  <a:tcPr marL="9525" marR="2571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Okänd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0411208"/>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Progressiv retinal atrofi (PRA)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sv-SE" sz="850" b="0" i="0" u="none" strike="noStrike">
                          <a:solidFill>
                            <a:srgbClr val="000000"/>
                          </a:solidFill>
                          <a:effectLst/>
                          <a:latin typeface="Verdana" panose="020B0604030504040204" pitchFamily="34" charset="0"/>
                        </a:rPr>
                        <a:t>1</a:t>
                      </a:r>
                    </a:p>
                  </a:txBody>
                  <a:tcPr marL="9525" marR="2571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buNone/>
                      </a:pPr>
                      <a:r>
                        <a:rPr lang="sv-SE" sz="1100" b="0" i="0" u="none" strike="noStrike">
                          <a:solidFill>
                            <a:srgbClr val="000000"/>
                          </a:solidFill>
                          <a:effectLst/>
                          <a:latin typeface="Aptos Narrow" panose="020B0004020202020204" pitchFamily="34" charset="0"/>
                        </a:rPr>
                        <a:t>Ja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buNone/>
                      </a:pPr>
                      <a:r>
                        <a:rPr lang="sv-SE" sz="1100" b="0" i="0" u="none" strike="noStrike">
                          <a:solidFill>
                            <a:srgbClr val="000000"/>
                          </a:solidFill>
                          <a:effectLst/>
                          <a:latin typeface="Aptos Narrow" panose="020B000402020202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3560219"/>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Retinopati. Ärftlighet kan förnärvarande ej bedömas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sv-SE" sz="850" b="0" i="0" u="none" strike="noStrike">
                          <a:solidFill>
                            <a:srgbClr val="000000"/>
                          </a:solidFill>
                          <a:effectLst/>
                          <a:latin typeface="Verdana" panose="020B0604030504040204" pitchFamily="34" charset="0"/>
                        </a:rPr>
                        <a:t>1</a:t>
                      </a:r>
                    </a:p>
                  </a:txBody>
                  <a:tcPr marL="9525" marR="2571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Okänd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1556159"/>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Vitreusprolaps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sv-SE" sz="850" b="0" i="0" u="none" strike="noStrike">
                          <a:solidFill>
                            <a:srgbClr val="000000"/>
                          </a:solidFill>
                          <a:effectLst/>
                          <a:latin typeface="Verdana" panose="020B0604030504040204" pitchFamily="34" charset="0"/>
                        </a:rPr>
                        <a:t>1</a:t>
                      </a:r>
                    </a:p>
                  </a:txBody>
                  <a:tcPr marL="9525" marR="2571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Okänd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0855902"/>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Öga UA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sv-SE" sz="850" b="0" i="0" u="none" strike="noStrike">
                          <a:solidFill>
                            <a:srgbClr val="000000"/>
                          </a:solidFill>
                          <a:effectLst/>
                          <a:latin typeface="Verdana" panose="020B0604030504040204" pitchFamily="34" charset="0"/>
                        </a:rPr>
                        <a:t>62</a:t>
                      </a:r>
                    </a:p>
                  </a:txBody>
                  <a:tcPr marL="9525" marR="2571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Ua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88,57%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3343400"/>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Corneadystrofi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buNone/>
                      </a:pPr>
                      <a:r>
                        <a:rPr lang="sv-SE" sz="850" b="0" i="0" u="none" strike="noStrike">
                          <a:solidFill>
                            <a:srgbClr val="000000"/>
                          </a:solidFill>
                          <a:effectLst/>
                          <a:latin typeface="Verdana" panose="020B0604030504040204" pitchFamily="34" charset="0"/>
                        </a:rPr>
                        <a:t>2</a:t>
                      </a:r>
                    </a:p>
                  </a:txBody>
                  <a:tcPr marL="9525" marR="25717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Okänd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2,86%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3743160"/>
                  </a:ext>
                </a:extLst>
              </a:tr>
              <a:tr h="185913">
                <a:tc>
                  <a:txBody>
                    <a:bodyPr/>
                    <a:lstStyle/>
                    <a:p>
                      <a:pPr algn="l" fontAlgn="ctr">
                        <a:buNone/>
                      </a:pPr>
                      <a:r>
                        <a:rPr lang="sv-SE" sz="850" b="0" i="0" u="none" strike="noStrike">
                          <a:solidFill>
                            <a:srgbClr val="000000"/>
                          </a:solidFill>
                          <a:effectLst/>
                          <a:latin typeface="Verdana" panose="020B0604030504040204" pitchFamily="34" charset="0"/>
                        </a:rPr>
                        <a:t>Antal ögonlysta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sv-SE" sz="1100" b="0" i="0" u="none" strike="noStrike" dirty="0">
                          <a:solidFill>
                            <a:srgbClr val="000000"/>
                          </a:solidFill>
                          <a:effectLst/>
                          <a:latin typeface="Aptos Narrow" panose="020B000402020202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6206922"/>
                  </a:ext>
                </a:extLst>
              </a:tr>
              <a:tr h="185913">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221736719"/>
                  </a:ext>
                </a:extLst>
              </a:tr>
              <a:tr h="185913">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756922975"/>
                  </a:ext>
                </a:extLst>
              </a:tr>
              <a:tr h="185913">
                <a:tc>
                  <a:txBody>
                    <a:bodyPr/>
                    <a:lstStyle/>
                    <a:p>
                      <a:pPr algn="r" fontAlgn="b">
                        <a:buNone/>
                      </a:pPr>
                      <a:r>
                        <a:rPr lang="sv-SE" sz="1100" b="0" i="0" u="none" strike="noStrike">
                          <a:solidFill>
                            <a:srgbClr val="000000"/>
                          </a:solidFill>
                          <a:effectLst/>
                          <a:latin typeface="Aptos Narrow" panose="020B0004020202020204" pitchFamily="34" charset="0"/>
                        </a:rPr>
                        <a:t>Antal hanar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dirty="0">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12664963"/>
                  </a:ext>
                </a:extLst>
              </a:tr>
              <a:tr h="185913">
                <a:tc>
                  <a:txBody>
                    <a:bodyPr/>
                    <a:lstStyle/>
                    <a:p>
                      <a:pPr algn="r" fontAlgn="b">
                        <a:buNone/>
                      </a:pPr>
                      <a:r>
                        <a:rPr lang="sv-SE" sz="1100" b="0" i="0" u="none" strike="noStrike">
                          <a:solidFill>
                            <a:srgbClr val="000000"/>
                          </a:solidFill>
                          <a:effectLst/>
                          <a:latin typeface="Aptos Narrow" panose="020B0004020202020204" pitchFamily="34" charset="0"/>
                        </a:rPr>
                        <a:t>Antal tikar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67256968"/>
                  </a:ext>
                </a:extLst>
              </a:tr>
              <a:tr h="185913">
                <a:tc>
                  <a:txBody>
                    <a:bodyPr/>
                    <a:lstStyle/>
                    <a:p>
                      <a:pPr algn="r" fontAlgn="b">
                        <a:buNone/>
                      </a:pPr>
                      <a:r>
                        <a:rPr lang="sv-SE" sz="1100" b="0" i="0" u="none" strike="noStrike">
                          <a:solidFill>
                            <a:srgbClr val="000000"/>
                          </a:solidFill>
                          <a:effectLst/>
                          <a:latin typeface="Aptos Narrow" panose="020B0004020202020204" pitchFamily="34" charset="0"/>
                        </a:rPr>
                        <a:t>Totalt antal undersökningar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91354108"/>
                  </a:ext>
                </a:extLst>
              </a:tr>
              <a:tr h="500106">
                <a:tc>
                  <a:txBody>
                    <a:bodyPr/>
                    <a:lstStyle/>
                    <a:p>
                      <a:pPr algn="r" fontAlgn="b">
                        <a:buNone/>
                      </a:pPr>
                      <a:r>
                        <a:rPr lang="sv-SE" sz="1100" b="0" i="0" u="none" strike="noStrike">
                          <a:solidFill>
                            <a:srgbClr val="000000"/>
                          </a:solidFill>
                          <a:effectLst/>
                          <a:latin typeface="Aptos Narrow" panose="020B0004020202020204" pitchFamily="34" charset="0"/>
                        </a:rPr>
                        <a:t>Antal ärftliga diagnoser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En är feldiagnoticerad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891419659"/>
                  </a:ext>
                </a:extLst>
              </a:tr>
              <a:tr h="185913">
                <a:tc>
                  <a:txBody>
                    <a:bodyPr/>
                    <a:lstStyle/>
                    <a:p>
                      <a:pPr algn="r" fontAlgn="b">
                        <a:buNone/>
                      </a:pPr>
                      <a:r>
                        <a:rPr lang="sv-SE" sz="1100" b="0" i="0" u="none" strike="noStrike">
                          <a:solidFill>
                            <a:srgbClr val="000000"/>
                          </a:solidFill>
                          <a:effectLst/>
                          <a:latin typeface="Aptos Narrow" panose="020B0004020202020204" pitchFamily="34" charset="0"/>
                        </a:rPr>
                        <a:t>Antal okänd ärftlighet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869189080"/>
                  </a:ext>
                </a:extLst>
              </a:tr>
              <a:tr h="185913">
                <a:tc>
                  <a:txBody>
                    <a:bodyPr/>
                    <a:lstStyle/>
                    <a:p>
                      <a:pPr algn="r" fontAlgn="b">
                        <a:buNone/>
                      </a:pPr>
                      <a:r>
                        <a:rPr lang="sv-SE" sz="1100" b="0" i="0" u="none" strike="noStrike">
                          <a:solidFill>
                            <a:srgbClr val="000000"/>
                          </a:solidFill>
                          <a:effectLst/>
                          <a:latin typeface="Aptos Narrow" panose="020B0004020202020204" pitchFamily="34" charset="0"/>
                        </a:rPr>
                        <a:t>Antal ej ärftliga diagnoser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317899677"/>
                  </a:ext>
                </a:extLst>
              </a:tr>
              <a:tr h="185913">
                <a:tc>
                  <a:txBody>
                    <a:bodyPr/>
                    <a:lstStyle/>
                    <a:p>
                      <a:pPr algn="r" fontAlgn="b">
                        <a:buNone/>
                      </a:pPr>
                      <a:r>
                        <a:rPr lang="sv-SE" sz="1100" b="0" i="0" u="none" strike="noStrike">
                          <a:solidFill>
                            <a:srgbClr val="000000"/>
                          </a:solidFill>
                          <a:effectLst/>
                          <a:latin typeface="Aptos Narrow" panose="020B0004020202020204" pitchFamily="34" charset="0"/>
                        </a:rPr>
                        <a:t>antal UA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sv-SE" sz="1100" b="0" i="0" u="none" strike="noStrike">
                          <a:solidFill>
                            <a:srgbClr val="000000"/>
                          </a:solidFill>
                          <a:effectLst/>
                          <a:latin typeface="Aptos Narrow" panose="020B0004020202020204" pitchFamily="34" charset="0"/>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sv-SE" sz="1100" b="0" i="0" u="none" strike="noStrike" dirty="0">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58690554"/>
                  </a:ext>
                </a:extLst>
              </a:tr>
            </a:tbl>
          </a:graphicData>
        </a:graphic>
      </p:graphicFrame>
      <p:pic>
        <p:nvPicPr>
          <p:cNvPr id="2" name="Bildobjekt 1">
            <a:extLst>
              <a:ext uri="{FF2B5EF4-FFF2-40B4-BE49-F238E27FC236}">
                <a16:creationId xmlns:a16="http://schemas.microsoft.com/office/drawing/2014/main" id="{D2D96804-C87B-637D-42B2-AAF65371A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913715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3">
                <a:lumMod val="73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pic>
        <p:nvPicPr>
          <p:cNvPr id="4" name="Bildobjekt 3"/>
          <p:cNvPicPr>
            <a:picLocks noChangeAspect="1"/>
          </p:cNvPicPr>
          <p:nvPr/>
        </p:nvPicPr>
        <p:blipFill>
          <a:blip r:embed="rId2" cstate="print">
            <a:alphaModFix amt="68000"/>
            <a:extLst>
              <a:ext uri="{28A0092B-C50C-407E-A947-70E740481C1C}">
                <a14:useLocalDpi xmlns:a14="http://schemas.microsoft.com/office/drawing/2010/main" val="0"/>
              </a:ext>
            </a:extLst>
          </a:blip>
          <a:stretch>
            <a:fillRect/>
          </a:stretch>
        </p:blipFill>
        <p:spPr>
          <a:xfrm>
            <a:off x="2722583" y="29240"/>
            <a:ext cx="4562929" cy="6858000"/>
          </a:xfrm>
          <a:prstGeom prst="rect">
            <a:avLst/>
          </a:prstGeom>
        </p:spPr>
      </p:pic>
      <p:sp>
        <p:nvSpPr>
          <p:cNvPr id="6" name="textruta 5"/>
          <p:cNvSpPr txBox="1"/>
          <p:nvPr/>
        </p:nvSpPr>
        <p:spPr>
          <a:xfrm>
            <a:off x="6014551" y="6474241"/>
            <a:ext cx="1656184" cy="246221"/>
          </a:xfrm>
          <a:prstGeom prst="rect">
            <a:avLst/>
          </a:prstGeom>
          <a:noFill/>
        </p:spPr>
        <p:txBody>
          <a:bodyPr wrap="square" rtlCol="0">
            <a:spAutoFit/>
          </a:bodyPr>
          <a:lstStyle/>
          <a:p>
            <a:r>
              <a:rPr lang="sv-SE" sz="1000" dirty="0"/>
              <a:t>Foto Emil Westling</a:t>
            </a:r>
          </a:p>
        </p:txBody>
      </p:sp>
      <p:sp>
        <p:nvSpPr>
          <p:cNvPr id="2" name="textruta 1">
            <a:extLst>
              <a:ext uri="{FF2B5EF4-FFF2-40B4-BE49-F238E27FC236}">
                <a16:creationId xmlns:a16="http://schemas.microsoft.com/office/drawing/2014/main" id="{FBC38370-A269-7636-9E57-9BA2CD775157}"/>
              </a:ext>
            </a:extLst>
          </p:cNvPr>
          <p:cNvSpPr txBox="1"/>
          <p:nvPr/>
        </p:nvSpPr>
        <p:spPr>
          <a:xfrm>
            <a:off x="467544" y="4653136"/>
            <a:ext cx="2016224" cy="1631216"/>
          </a:xfrm>
          <a:prstGeom prst="rect">
            <a:avLst/>
          </a:prstGeom>
          <a:noFill/>
        </p:spPr>
        <p:txBody>
          <a:bodyPr wrap="square" rtlCol="0">
            <a:spAutoFit/>
          </a:bodyPr>
          <a:lstStyle/>
          <a:p>
            <a:r>
              <a:rPr lang="sv-SE" sz="1000" dirty="0"/>
              <a:t>Källor för beräkningar:</a:t>
            </a:r>
          </a:p>
          <a:p>
            <a:pPr marL="285750" indent="-285750">
              <a:buFont typeface="Arial" panose="020B0604020202020204" pitchFamily="34" charset="0"/>
              <a:buChar char="•"/>
            </a:pPr>
            <a:r>
              <a:rPr lang="sv-SE" sz="1000" dirty="0"/>
              <a:t>Hittaälghund</a:t>
            </a:r>
          </a:p>
          <a:p>
            <a:pPr marL="285750" indent="-285750">
              <a:buFont typeface="Arial" panose="020B0604020202020204" pitchFamily="34" charset="0"/>
              <a:buChar char="•"/>
            </a:pPr>
            <a:r>
              <a:rPr lang="sv-SE" sz="1000" dirty="0"/>
              <a:t>SKK</a:t>
            </a:r>
          </a:p>
          <a:p>
            <a:pPr marL="285750" indent="-285750">
              <a:buFont typeface="Arial" panose="020B0604020202020204" pitchFamily="34" charset="0"/>
              <a:buChar char="•"/>
            </a:pPr>
            <a:r>
              <a:rPr lang="sv-SE" sz="1000" dirty="0" err="1"/>
              <a:t>Koiranet</a:t>
            </a:r>
            <a:endParaRPr lang="sv-SE" sz="1000" dirty="0"/>
          </a:p>
          <a:p>
            <a:pPr marL="285750" indent="-285750">
              <a:buFont typeface="Arial" panose="020B0604020202020204" pitchFamily="34" charset="0"/>
              <a:buChar char="•"/>
            </a:pPr>
            <a:r>
              <a:rPr lang="sv-SE" sz="1000" dirty="0"/>
              <a:t>Dog WEB</a:t>
            </a:r>
          </a:p>
          <a:p>
            <a:pPr marL="285750" indent="-285750">
              <a:buFont typeface="Arial" panose="020B0604020202020204" pitchFamily="34" charset="0"/>
              <a:buChar char="•"/>
            </a:pPr>
            <a:endParaRPr lang="sv-SE" sz="1200" dirty="0"/>
          </a:p>
          <a:p>
            <a:r>
              <a:rPr lang="sv-SE" sz="1000" dirty="0"/>
              <a:t>Dokumentet har tagits fram av Jämthundklubbens avelskommitté.</a:t>
            </a:r>
          </a:p>
          <a:p>
            <a:endParaRPr lang="sv-SE" dirty="0"/>
          </a:p>
        </p:txBody>
      </p:sp>
      <p:pic>
        <p:nvPicPr>
          <p:cNvPr id="7" name="Bildobjekt 6">
            <a:extLst>
              <a:ext uri="{FF2B5EF4-FFF2-40B4-BE49-F238E27FC236}">
                <a16:creationId xmlns:a16="http://schemas.microsoft.com/office/drawing/2014/main" id="{477B7694-860D-0841-B81A-74E4E20D1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418152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47664" y="14758"/>
            <a:ext cx="6100869" cy="1470025"/>
          </a:xfrm>
        </p:spPr>
        <p:txBody>
          <a:bodyPr>
            <a:normAutofit/>
          </a:bodyPr>
          <a:lstStyle/>
          <a:p>
            <a:r>
              <a:rPr lang="sv-SE" sz="3200" dirty="0"/>
              <a:t>Registreringsstatistik Sverige</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4" name="textruta 3"/>
          <p:cNvSpPr txBox="1"/>
          <p:nvPr/>
        </p:nvSpPr>
        <p:spPr>
          <a:xfrm>
            <a:off x="755576" y="1196752"/>
            <a:ext cx="7488832" cy="923330"/>
          </a:xfrm>
          <a:prstGeom prst="rect">
            <a:avLst/>
          </a:prstGeom>
          <a:noFill/>
        </p:spPr>
        <p:txBody>
          <a:bodyPr wrap="square" rtlCol="0">
            <a:spAutoFit/>
          </a:bodyPr>
          <a:lstStyle/>
          <a:p>
            <a:r>
              <a:rPr lang="sv-SE" dirty="0"/>
              <a:t>Registeringen av antalet Jämthundar ökade  med 14% under 2025 till 1117st. Jämthunden håller platsen som fjärde största ras. Totalt på alla raser så minskade registreringarna med 5% under 2025.</a:t>
            </a:r>
          </a:p>
        </p:txBody>
      </p:sp>
      <p:graphicFrame>
        <p:nvGraphicFramePr>
          <p:cNvPr id="7" name="Diagram 6">
            <a:extLst>
              <a:ext uri="{FF2B5EF4-FFF2-40B4-BE49-F238E27FC236}">
                <a16:creationId xmlns:a16="http://schemas.microsoft.com/office/drawing/2014/main" id="{1E5FE735-AD70-A1A9-EF43-80CA169A56DB}"/>
              </a:ext>
            </a:extLst>
          </p:cNvPr>
          <p:cNvGraphicFramePr>
            <a:graphicFrameLocks/>
          </p:cNvGraphicFramePr>
          <p:nvPr>
            <p:extLst>
              <p:ext uri="{D42A27DB-BD31-4B8C-83A1-F6EECF244321}">
                <p14:modId xmlns:p14="http://schemas.microsoft.com/office/powerpoint/2010/main" val="2967586539"/>
              </p:ext>
            </p:extLst>
          </p:nvPr>
        </p:nvGraphicFramePr>
        <p:xfrm>
          <a:off x="899592" y="2204864"/>
          <a:ext cx="7344816" cy="3672408"/>
        </p:xfrm>
        <a:graphic>
          <a:graphicData uri="http://schemas.openxmlformats.org/drawingml/2006/chart">
            <c:chart xmlns:c="http://schemas.openxmlformats.org/drawingml/2006/chart" xmlns:r="http://schemas.openxmlformats.org/officeDocument/2006/relationships" r:id="rId3"/>
          </a:graphicData>
        </a:graphic>
      </p:graphicFrame>
      <p:pic>
        <p:nvPicPr>
          <p:cNvPr id="5" name="Bildobjekt 4">
            <a:extLst>
              <a:ext uri="{FF2B5EF4-FFF2-40B4-BE49-F238E27FC236}">
                <a16:creationId xmlns:a16="http://schemas.microsoft.com/office/drawing/2014/main" id="{80ED5553-DAB4-07DF-6E62-515BEFA07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203079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067716" y="518944"/>
            <a:ext cx="5867198" cy="1117813"/>
          </a:xfrm>
        </p:spPr>
        <p:txBody>
          <a:bodyPr>
            <a:normAutofit fontScale="90000"/>
          </a:bodyPr>
          <a:lstStyle/>
          <a:p>
            <a:r>
              <a:rPr lang="sv-SE" dirty="0"/>
              <a:t>Registreringsstatistik Finland</a:t>
            </a:r>
            <a:br>
              <a:rPr lang="sv-SE" dirty="0"/>
            </a:br>
            <a:endParaRPr lang="sv-SE" dirty="0"/>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5" name="textruta 4"/>
          <p:cNvSpPr txBox="1"/>
          <p:nvPr/>
        </p:nvSpPr>
        <p:spPr>
          <a:xfrm>
            <a:off x="1259632" y="1422784"/>
            <a:ext cx="6532544" cy="369332"/>
          </a:xfrm>
          <a:prstGeom prst="rect">
            <a:avLst/>
          </a:prstGeom>
          <a:noFill/>
        </p:spPr>
        <p:txBody>
          <a:bodyPr wrap="square" rtlCol="0">
            <a:spAutoFit/>
          </a:bodyPr>
          <a:lstStyle/>
          <a:p>
            <a:r>
              <a:rPr lang="sv-SE" dirty="0"/>
              <a:t>944  jämthundar registrerades i Finland under 2025. En ökning 6% </a:t>
            </a:r>
          </a:p>
        </p:txBody>
      </p:sp>
      <p:graphicFrame>
        <p:nvGraphicFramePr>
          <p:cNvPr id="4" name="Diagram 3">
            <a:extLst>
              <a:ext uri="{FF2B5EF4-FFF2-40B4-BE49-F238E27FC236}">
                <a16:creationId xmlns:a16="http://schemas.microsoft.com/office/drawing/2014/main" id="{DF4698A1-BE8A-5029-ECF4-088538466BF6}"/>
              </a:ext>
            </a:extLst>
          </p:cNvPr>
          <p:cNvGraphicFramePr>
            <a:graphicFrameLocks/>
          </p:cNvGraphicFramePr>
          <p:nvPr>
            <p:extLst>
              <p:ext uri="{D42A27DB-BD31-4B8C-83A1-F6EECF244321}">
                <p14:modId xmlns:p14="http://schemas.microsoft.com/office/powerpoint/2010/main" val="1710315152"/>
              </p:ext>
            </p:extLst>
          </p:nvPr>
        </p:nvGraphicFramePr>
        <p:xfrm>
          <a:off x="1187624" y="2129408"/>
          <a:ext cx="6768752" cy="3603848"/>
        </p:xfrm>
        <a:graphic>
          <a:graphicData uri="http://schemas.openxmlformats.org/drawingml/2006/chart">
            <c:chart xmlns:c="http://schemas.openxmlformats.org/drawingml/2006/chart" xmlns:r="http://schemas.openxmlformats.org/officeDocument/2006/relationships" r:id="rId2"/>
          </a:graphicData>
        </a:graphic>
      </p:graphicFrame>
      <p:pic>
        <p:nvPicPr>
          <p:cNvPr id="6" name="Bildobjekt 5">
            <a:extLst>
              <a:ext uri="{FF2B5EF4-FFF2-40B4-BE49-F238E27FC236}">
                <a16:creationId xmlns:a16="http://schemas.microsoft.com/office/drawing/2014/main" id="{336C4CEF-A535-B957-4302-C0AB13BCE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1665515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1680" y="246663"/>
            <a:ext cx="5867198" cy="1117813"/>
          </a:xfrm>
        </p:spPr>
        <p:txBody>
          <a:bodyPr>
            <a:normAutofit fontScale="90000"/>
          </a:bodyPr>
          <a:lstStyle/>
          <a:p>
            <a:r>
              <a:rPr lang="sv-SE" dirty="0"/>
              <a:t>Registreringsstatistik i Norge</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5" name="textruta 4"/>
          <p:cNvSpPr txBox="1"/>
          <p:nvPr/>
        </p:nvSpPr>
        <p:spPr>
          <a:xfrm>
            <a:off x="1115616" y="1459619"/>
            <a:ext cx="6768752" cy="923330"/>
          </a:xfrm>
          <a:prstGeom prst="rect">
            <a:avLst/>
          </a:prstGeom>
          <a:noFill/>
        </p:spPr>
        <p:txBody>
          <a:bodyPr wrap="square" rtlCol="0">
            <a:spAutoFit/>
          </a:bodyPr>
          <a:lstStyle/>
          <a:p>
            <a:r>
              <a:rPr lang="sv-SE" dirty="0"/>
              <a:t>351 jämthundar registrerades i Norge 2025. Registreringarna ökning med 1%.</a:t>
            </a:r>
          </a:p>
          <a:p>
            <a:endParaRPr lang="sv-SE" dirty="0"/>
          </a:p>
        </p:txBody>
      </p:sp>
      <p:graphicFrame>
        <p:nvGraphicFramePr>
          <p:cNvPr id="6" name="Diagram 5">
            <a:extLst>
              <a:ext uri="{FF2B5EF4-FFF2-40B4-BE49-F238E27FC236}">
                <a16:creationId xmlns:a16="http://schemas.microsoft.com/office/drawing/2014/main" id="{A169E1EF-7750-E87A-CBE9-5AC66AB08F06}"/>
              </a:ext>
            </a:extLst>
          </p:cNvPr>
          <p:cNvGraphicFramePr>
            <a:graphicFrameLocks/>
          </p:cNvGraphicFramePr>
          <p:nvPr>
            <p:extLst>
              <p:ext uri="{D42A27DB-BD31-4B8C-83A1-F6EECF244321}">
                <p14:modId xmlns:p14="http://schemas.microsoft.com/office/powerpoint/2010/main" val="4111896621"/>
              </p:ext>
            </p:extLst>
          </p:nvPr>
        </p:nvGraphicFramePr>
        <p:xfrm>
          <a:off x="1259632" y="2057400"/>
          <a:ext cx="6768752" cy="3675856"/>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dobjekt 3">
            <a:extLst>
              <a:ext uri="{FF2B5EF4-FFF2-40B4-BE49-F238E27FC236}">
                <a16:creationId xmlns:a16="http://schemas.microsoft.com/office/drawing/2014/main" id="{A285E55C-4C68-D0C9-E135-B19D00DA5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2911136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691680" y="111799"/>
            <a:ext cx="5867198" cy="1117813"/>
          </a:xfrm>
        </p:spPr>
        <p:txBody>
          <a:bodyPr>
            <a:normAutofit/>
          </a:bodyPr>
          <a:lstStyle/>
          <a:p>
            <a:r>
              <a:rPr lang="sv-SE" sz="3600" dirty="0"/>
              <a:t>Registreringsstatistik Norden</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5" name="textruta 4"/>
          <p:cNvSpPr txBox="1"/>
          <p:nvPr/>
        </p:nvSpPr>
        <p:spPr>
          <a:xfrm>
            <a:off x="789178" y="1179734"/>
            <a:ext cx="7344816" cy="646331"/>
          </a:xfrm>
          <a:prstGeom prst="rect">
            <a:avLst/>
          </a:prstGeom>
          <a:noFill/>
        </p:spPr>
        <p:txBody>
          <a:bodyPr wrap="square" rtlCol="0">
            <a:spAutoFit/>
          </a:bodyPr>
          <a:lstStyle/>
          <a:p>
            <a:r>
              <a:rPr lang="sv-SE" dirty="0"/>
              <a:t>Det registrerade 2412 jämthundar i Sverige, Norge och Finland under 2025. Totalt var det en ökning med 9%.</a:t>
            </a:r>
          </a:p>
        </p:txBody>
      </p:sp>
      <p:sp>
        <p:nvSpPr>
          <p:cNvPr id="4" name="textruta 3">
            <a:extLst>
              <a:ext uri="{FF2B5EF4-FFF2-40B4-BE49-F238E27FC236}">
                <a16:creationId xmlns:a16="http://schemas.microsoft.com/office/drawing/2014/main" id="{20E1F025-55ED-0EF8-6FF0-E1C73949833A}"/>
              </a:ext>
            </a:extLst>
          </p:cNvPr>
          <p:cNvSpPr txBox="1"/>
          <p:nvPr/>
        </p:nvSpPr>
        <p:spPr>
          <a:xfrm>
            <a:off x="819075" y="6156089"/>
            <a:ext cx="2880320" cy="276999"/>
          </a:xfrm>
          <a:prstGeom prst="rect">
            <a:avLst/>
          </a:prstGeom>
          <a:noFill/>
        </p:spPr>
        <p:txBody>
          <a:bodyPr wrap="square" rtlCol="0">
            <a:spAutoFit/>
          </a:bodyPr>
          <a:lstStyle/>
          <a:p>
            <a:r>
              <a:rPr lang="sv-SE" sz="1200" dirty="0"/>
              <a:t>Källa för beräkning SKK, </a:t>
            </a:r>
            <a:r>
              <a:rPr lang="sv-SE" sz="1200" dirty="0" err="1"/>
              <a:t>Koiranet</a:t>
            </a:r>
            <a:r>
              <a:rPr lang="sv-SE" sz="1200" dirty="0"/>
              <a:t>. Dog Web</a:t>
            </a:r>
          </a:p>
        </p:txBody>
      </p:sp>
      <p:graphicFrame>
        <p:nvGraphicFramePr>
          <p:cNvPr id="6" name="Diagram 5">
            <a:extLst>
              <a:ext uri="{FF2B5EF4-FFF2-40B4-BE49-F238E27FC236}">
                <a16:creationId xmlns:a16="http://schemas.microsoft.com/office/drawing/2014/main" id="{5ED36ED2-9D07-DA6F-EA81-827C64946631}"/>
              </a:ext>
            </a:extLst>
          </p:cNvPr>
          <p:cNvGraphicFramePr>
            <a:graphicFrameLocks/>
          </p:cNvGraphicFramePr>
          <p:nvPr>
            <p:extLst>
              <p:ext uri="{D42A27DB-BD31-4B8C-83A1-F6EECF244321}">
                <p14:modId xmlns:p14="http://schemas.microsoft.com/office/powerpoint/2010/main" val="2084921019"/>
              </p:ext>
            </p:extLst>
          </p:nvPr>
        </p:nvGraphicFramePr>
        <p:xfrm>
          <a:off x="971600" y="2057400"/>
          <a:ext cx="7344816" cy="3620866"/>
        </p:xfrm>
        <a:graphic>
          <a:graphicData uri="http://schemas.openxmlformats.org/drawingml/2006/chart">
            <c:chart xmlns:c="http://schemas.openxmlformats.org/drawingml/2006/chart" xmlns:r="http://schemas.openxmlformats.org/officeDocument/2006/relationships" r:id="rId3"/>
          </a:graphicData>
        </a:graphic>
      </p:graphicFrame>
      <p:pic>
        <p:nvPicPr>
          <p:cNvPr id="7" name="Bildobjekt 6">
            <a:extLst>
              <a:ext uri="{FF2B5EF4-FFF2-40B4-BE49-F238E27FC236}">
                <a16:creationId xmlns:a16="http://schemas.microsoft.com/office/drawing/2014/main" id="{6036CFC4-C1BB-3748-EEE2-8808DB6792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91685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407289" y="-103847"/>
            <a:ext cx="6100869" cy="1470025"/>
          </a:xfrm>
        </p:spPr>
        <p:txBody>
          <a:bodyPr>
            <a:normAutofit/>
          </a:bodyPr>
          <a:lstStyle/>
          <a:p>
            <a:r>
              <a:rPr lang="sv-SE" dirty="0"/>
              <a:t>Import</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4" name="textruta 3"/>
          <p:cNvSpPr txBox="1"/>
          <p:nvPr/>
        </p:nvSpPr>
        <p:spPr>
          <a:xfrm>
            <a:off x="1183983" y="1052736"/>
            <a:ext cx="6696744" cy="646331"/>
          </a:xfrm>
          <a:prstGeom prst="rect">
            <a:avLst/>
          </a:prstGeom>
          <a:noFill/>
        </p:spPr>
        <p:txBody>
          <a:bodyPr wrap="square" rtlCol="0">
            <a:spAutoFit/>
          </a:bodyPr>
          <a:lstStyle/>
          <a:p>
            <a:r>
              <a:rPr lang="sv-SE" dirty="0"/>
              <a:t>Det importerades 100 Jämthundar 2025 vilket motsvarar 9% av totalt registrerade hundar. I stort sett samma andel som tidigare.</a:t>
            </a:r>
          </a:p>
        </p:txBody>
      </p:sp>
      <p:sp>
        <p:nvSpPr>
          <p:cNvPr id="5" name="textruta 4">
            <a:extLst>
              <a:ext uri="{FF2B5EF4-FFF2-40B4-BE49-F238E27FC236}">
                <a16:creationId xmlns:a16="http://schemas.microsoft.com/office/drawing/2014/main" id="{44FABE0F-D1CD-7E89-04C0-4DF13E79E8AC}"/>
              </a:ext>
            </a:extLst>
          </p:cNvPr>
          <p:cNvSpPr txBox="1"/>
          <p:nvPr/>
        </p:nvSpPr>
        <p:spPr>
          <a:xfrm>
            <a:off x="1043608" y="5851135"/>
            <a:ext cx="2880320" cy="276999"/>
          </a:xfrm>
          <a:prstGeom prst="rect">
            <a:avLst/>
          </a:prstGeom>
          <a:noFill/>
        </p:spPr>
        <p:txBody>
          <a:bodyPr wrap="square" rtlCol="0">
            <a:spAutoFit/>
          </a:bodyPr>
          <a:lstStyle/>
          <a:p>
            <a:r>
              <a:rPr lang="sv-SE" sz="1200" dirty="0"/>
              <a:t>Källa SKK</a:t>
            </a:r>
          </a:p>
        </p:txBody>
      </p:sp>
      <p:graphicFrame>
        <p:nvGraphicFramePr>
          <p:cNvPr id="7" name="Diagram 6">
            <a:extLst>
              <a:ext uri="{FF2B5EF4-FFF2-40B4-BE49-F238E27FC236}">
                <a16:creationId xmlns:a16="http://schemas.microsoft.com/office/drawing/2014/main" id="{D1FCED68-EDD1-7CD4-FED8-7119972760AB}"/>
              </a:ext>
            </a:extLst>
          </p:cNvPr>
          <p:cNvGraphicFramePr>
            <a:graphicFrameLocks/>
          </p:cNvGraphicFramePr>
          <p:nvPr>
            <p:extLst>
              <p:ext uri="{D42A27DB-BD31-4B8C-83A1-F6EECF244321}">
                <p14:modId xmlns:p14="http://schemas.microsoft.com/office/powerpoint/2010/main" val="3447183832"/>
              </p:ext>
            </p:extLst>
          </p:nvPr>
        </p:nvGraphicFramePr>
        <p:xfrm>
          <a:off x="1403648" y="2057400"/>
          <a:ext cx="6696744" cy="3603848"/>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dobjekt 5">
            <a:extLst>
              <a:ext uri="{FF2B5EF4-FFF2-40B4-BE49-F238E27FC236}">
                <a16:creationId xmlns:a16="http://schemas.microsoft.com/office/drawing/2014/main" id="{464E5494-640E-E7CE-EDD6-CA8A40ED8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321983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259632" y="155306"/>
            <a:ext cx="6100869" cy="1470025"/>
          </a:xfrm>
        </p:spPr>
        <p:txBody>
          <a:bodyPr>
            <a:normAutofit/>
          </a:bodyPr>
          <a:lstStyle/>
          <a:p>
            <a:r>
              <a:rPr lang="sv-SE" dirty="0"/>
              <a:t>Importens andel av totalt registrerade hundar.</a:t>
            </a:r>
          </a:p>
        </p:txBody>
      </p:sp>
      <p:sp>
        <p:nvSpPr>
          <p:cNvPr id="3" name="Underrubrik 2"/>
          <p:cNvSpPr>
            <a:spLocks noGrp="1"/>
          </p:cNvSpPr>
          <p:nvPr>
            <p:ph type="subTitle" idx="1"/>
          </p:nvPr>
        </p:nvSpPr>
        <p:spPr>
          <a:xfrm>
            <a:off x="1403648" y="3501008"/>
            <a:ext cx="7200800" cy="3096344"/>
          </a:xfrm>
        </p:spPr>
        <p:txBody>
          <a:bodyPr>
            <a:normAutofit/>
          </a:bodyPr>
          <a:lstStyle/>
          <a:p>
            <a:endParaRPr lang="sv-SE" b="1" dirty="0"/>
          </a:p>
          <a:p>
            <a:endParaRPr lang="sv-SE" dirty="0"/>
          </a:p>
          <a:p>
            <a:endParaRPr lang="sv-SE" dirty="0"/>
          </a:p>
          <a:p>
            <a:endParaRPr lang="sv-SE" dirty="0"/>
          </a:p>
        </p:txBody>
      </p:sp>
      <p:sp>
        <p:nvSpPr>
          <p:cNvPr id="4" name="textruta 3">
            <a:extLst>
              <a:ext uri="{FF2B5EF4-FFF2-40B4-BE49-F238E27FC236}">
                <a16:creationId xmlns:a16="http://schemas.microsoft.com/office/drawing/2014/main" id="{2E45EDC6-6F6B-F93C-A430-07B7B3BFD7C7}"/>
              </a:ext>
            </a:extLst>
          </p:cNvPr>
          <p:cNvSpPr txBox="1"/>
          <p:nvPr/>
        </p:nvSpPr>
        <p:spPr>
          <a:xfrm>
            <a:off x="1331640" y="6021288"/>
            <a:ext cx="2880320" cy="276999"/>
          </a:xfrm>
          <a:prstGeom prst="rect">
            <a:avLst/>
          </a:prstGeom>
          <a:noFill/>
        </p:spPr>
        <p:txBody>
          <a:bodyPr wrap="square" rtlCol="0">
            <a:spAutoFit/>
          </a:bodyPr>
          <a:lstStyle/>
          <a:p>
            <a:r>
              <a:rPr lang="sv-SE" sz="1200" dirty="0"/>
              <a:t>Källa SKK</a:t>
            </a:r>
          </a:p>
        </p:txBody>
      </p:sp>
      <p:graphicFrame>
        <p:nvGraphicFramePr>
          <p:cNvPr id="5" name="Diagram 4">
            <a:extLst>
              <a:ext uri="{FF2B5EF4-FFF2-40B4-BE49-F238E27FC236}">
                <a16:creationId xmlns:a16="http://schemas.microsoft.com/office/drawing/2014/main" id="{55E2B8D2-F25A-B378-156F-1C7C3D0AA42E}"/>
              </a:ext>
            </a:extLst>
          </p:cNvPr>
          <p:cNvGraphicFramePr>
            <a:graphicFrameLocks/>
          </p:cNvGraphicFramePr>
          <p:nvPr>
            <p:extLst>
              <p:ext uri="{D42A27DB-BD31-4B8C-83A1-F6EECF244321}">
                <p14:modId xmlns:p14="http://schemas.microsoft.com/office/powerpoint/2010/main" val="2592977556"/>
              </p:ext>
            </p:extLst>
          </p:nvPr>
        </p:nvGraphicFramePr>
        <p:xfrm>
          <a:off x="1259632" y="1625331"/>
          <a:ext cx="7344816" cy="4395957"/>
        </p:xfrm>
        <a:graphic>
          <a:graphicData uri="http://schemas.openxmlformats.org/drawingml/2006/chart">
            <c:chart xmlns:c="http://schemas.openxmlformats.org/drawingml/2006/chart" xmlns:r="http://schemas.openxmlformats.org/officeDocument/2006/relationships" r:id="rId2"/>
          </a:graphicData>
        </a:graphic>
      </p:graphicFrame>
      <p:pic>
        <p:nvPicPr>
          <p:cNvPr id="6" name="Bildobjekt 5">
            <a:extLst>
              <a:ext uri="{FF2B5EF4-FFF2-40B4-BE49-F238E27FC236}">
                <a16:creationId xmlns:a16="http://schemas.microsoft.com/office/drawing/2014/main" id="{BE453E72-EFD0-29B4-3E07-855B226C8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23099"/>
            <a:ext cx="1383759" cy="979070"/>
          </a:xfrm>
          <a:prstGeom prst="rect">
            <a:avLst/>
          </a:prstGeom>
        </p:spPr>
      </p:pic>
    </p:spTree>
    <p:extLst>
      <p:ext uri="{BB962C8B-B14F-4D97-AF65-F5344CB8AC3E}">
        <p14:creationId xmlns:p14="http://schemas.microsoft.com/office/powerpoint/2010/main" val="171844326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34054</TotalTime>
  <Words>1543</Words>
  <Application>Microsoft Office PowerPoint</Application>
  <PresentationFormat>Bildspel på skärmen (4:3)</PresentationFormat>
  <Paragraphs>264</Paragraphs>
  <Slides>33</Slides>
  <Notes>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33</vt:i4>
      </vt:variant>
    </vt:vector>
  </HeadingPairs>
  <TitlesOfParts>
    <vt:vector size="38" baseType="lpstr">
      <vt:lpstr>Aptos Narrow</vt:lpstr>
      <vt:lpstr>Arial</vt:lpstr>
      <vt:lpstr>Calibri</vt:lpstr>
      <vt:lpstr>Verdana</vt:lpstr>
      <vt:lpstr>Office-tema</vt:lpstr>
      <vt:lpstr>Jämthundklubben.</vt:lpstr>
      <vt:lpstr>RAS – Rasspecifika avelsstrategier.</vt:lpstr>
      <vt:lpstr>Statistik för utvärdering av RAS för Jämthund 2025.  </vt:lpstr>
      <vt:lpstr>Registreringsstatistik Sverige</vt:lpstr>
      <vt:lpstr>Registreringsstatistik Finland </vt:lpstr>
      <vt:lpstr>Registreringsstatistik i Norge</vt:lpstr>
      <vt:lpstr>Registreringsstatistik Norden</vt:lpstr>
      <vt:lpstr>Import</vt:lpstr>
      <vt:lpstr>Importens andel av totalt registrerade hundar.</vt:lpstr>
      <vt:lpstr>Andelen jämthundar är fortsatt stor.</vt:lpstr>
      <vt:lpstr>Inavelsökning</vt:lpstr>
      <vt:lpstr>Kullstorlek</vt:lpstr>
      <vt:lpstr>Utvärdering tidig jakt</vt:lpstr>
      <vt:lpstr>Utvärdering ettåringar</vt:lpstr>
      <vt:lpstr>Utvärdering Jaktegenskaper 1 åringar Sök </vt:lpstr>
      <vt:lpstr>Utvärdering jaktegenskaper 1 åringar Förmåga att finna älg.</vt:lpstr>
      <vt:lpstr>Utvärdering jaktegenskaper 1 åringar  Ståndskall på upptagsplats. </vt:lpstr>
      <vt:lpstr>Utvärdering jaktegenskaper 1 åringar Ståndskallets kvalitét</vt:lpstr>
      <vt:lpstr>Utvärdering jaktegenskaper 1 åringar Vilja att förfölja flyende älg</vt:lpstr>
      <vt:lpstr>Utvärdering jaktegenskaper 1 åringar Förmåga ställande av flyende älg</vt:lpstr>
      <vt:lpstr>Utvärdering jaktegenskaper 1 åringar Skalltid</vt:lpstr>
      <vt:lpstr>Utvärdering jaktegenskaper 1 åringar Skallets hörbarhet</vt:lpstr>
      <vt:lpstr>Utvärdering jaktegenskaper 1 åringar Skallets täthet och täckning</vt:lpstr>
      <vt:lpstr>Utvärdering jaktegenskaper Lydnad och samarbete</vt:lpstr>
      <vt:lpstr>Procent pristagare per årskull </vt:lpstr>
      <vt:lpstr>Exteriör</vt:lpstr>
      <vt:lpstr>HD och ED röntgen</vt:lpstr>
      <vt:lpstr>Diagnoser HD röntgen</vt:lpstr>
      <vt:lpstr>ED röntgen</vt:lpstr>
      <vt:lpstr>Ögonlysning</vt:lpstr>
      <vt:lpstr>Ögon</vt:lpstr>
      <vt:lpstr>Ögon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Kjell Lennartsson</dc:creator>
  <cp:lastModifiedBy>Kjell Lennartsson</cp:lastModifiedBy>
  <cp:revision>452</cp:revision>
  <dcterms:created xsi:type="dcterms:W3CDTF">2014-02-05T09:57:03Z</dcterms:created>
  <dcterms:modified xsi:type="dcterms:W3CDTF">2026-04-19T06:09:09Z</dcterms:modified>
</cp:coreProperties>
</file>